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24.xml" ContentType="application/vnd.openxmlformats-officedocument.presentationml.notesSlide+xml"/>
  <Override PartName="/ppt/tags/tag17.xml" ContentType="application/vnd.openxmlformats-officedocument.presentationml.tags+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handoutMasterIdLst>
    <p:handoutMasterId r:id="rId31"/>
  </p:handoutMasterIdLst>
  <p:sldIdLst>
    <p:sldId id="553" r:id="rId5"/>
    <p:sldId id="751" r:id="rId6"/>
    <p:sldId id="809" r:id="rId7"/>
    <p:sldId id="292" r:id="rId8"/>
    <p:sldId id="511" r:id="rId9"/>
    <p:sldId id="512" r:id="rId10"/>
    <p:sldId id="302" r:id="rId11"/>
    <p:sldId id="263" r:id="rId12"/>
    <p:sldId id="301" r:id="rId13"/>
    <p:sldId id="290" r:id="rId14"/>
    <p:sldId id="808" r:id="rId15"/>
    <p:sldId id="745" r:id="rId16"/>
    <p:sldId id="702" r:id="rId17"/>
    <p:sldId id="699" r:id="rId18"/>
    <p:sldId id="727" r:id="rId19"/>
    <p:sldId id="704" r:id="rId20"/>
    <p:sldId id="725" r:id="rId21"/>
    <p:sldId id="732" r:id="rId22"/>
    <p:sldId id="742" r:id="rId23"/>
    <p:sldId id="747" r:id="rId24"/>
    <p:sldId id="756" r:id="rId25"/>
    <p:sldId id="748" r:id="rId26"/>
    <p:sldId id="724" r:id="rId27"/>
    <p:sldId id="741" r:id="rId28"/>
    <p:sldId id="687" r:id="rId29"/>
  </p:sldIdLst>
  <p:sldSz cx="9144000" cy="6858000" type="screen4x3"/>
  <p:notesSz cx="6858000" cy="92964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F6A29AD-B85C-424A-8714-C95BCC937E79}">
          <p14:sldIdLst>
            <p14:sldId id="553"/>
          </p14:sldIdLst>
        </p14:section>
        <p14:section name="Starting New Clubs" id="{A3453053-65DB-418F-8A7A-D4CB335825A6}">
          <p14:sldIdLst>
            <p14:sldId id="751"/>
            <p14:sldId id="809"/>
            <p14:sldId id="292"/>
            <p14:sldId id="511"/>
            <p14:sldId id="512"/>
            <p14:sldId id="302"/>
            <p14:sldId id="263"/>
            <p14:sldId id="301"/>
            <p14:sldId id="290"/>
            <p14:sldId id="808"/>
            <p14:sldId id="745"/>
            <p14:sldId id="702"/>
            <p14:sldId id="699"/>
            <p14:sldId id="727"/>
            <p14:sldId id="704"/>
            <p14:sldId id="725"/>
            <p14:sldId id="732"/>
            <p14:sldId id="742"/>
            <p14:sldId id="747"/>
            <p14:sldId id="756"/>
            <p14:sldId id="748"/>
            <p14:sldId id="724"/>
            <p14:sldId id="741"/>
            <p14:sldId id="68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C1"/>
    <a:srgbClr val="F2F2F2"/>
    <a:srgbClr val="92BE5E"/>
    <a:srgbClr val="0033CC"/>
    <a:srgbClr val="F4188B"/>
    <a:srgbClr val="A82E23"/>
    <a:srgbClr val="00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BFBE47-6BF7-4465-8D3F-5885C5DE8185}" v="15" dt="2023-03-27T19:00:10.0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54" autoAdjust="0"/>
    <p:restoredTop sz="68028" autoAdjust="0"/>
  </p:normalViewPr>
  <p:slideViewPr>
    <p:cSldViewPr>
      <p:cViewPr varScale="1">
        <p:scale>
          <a:sx n="69" d="100"/>
          <a:sy n="69" d="100"/>
        </p:scale>
        <p:origin x="1536" y="78"/>
      </p:cViewPr>
      <p:guideLst>
        <p:guide orient="horz" pos="2160"/>
        <p:guide pos="2880"/>
      </p:guideLst>
    </p:cSldViewPr>
  </p:slideViewPr>
  <p:notesTextViewPr>
    <p:cViewPr>
      <p:scale>
        <a:sx n="100" d="100"/>
        <a:sy n="100" d="100"/>
      </p:scale>
      <p:origin x="0" y="0"/>
    </p:cViewPr>
  </p:notesTextViewPr>
  <p:sorterViewPr>
    <p:cViewPr>
      <p:scale>
        <a:sx n="70" d="100"/>
        <a:sy n="70" d="100"/>
      </p:scale>
      <p:origin x="0" y="28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15" tIns="45707" rIns="91415" bIns="45707" rtlCol="0"/>
          <a:lstStyle>
            <a:lvl1pPr algn="r">
              <a:defRPr sz="1200"/>
            </a:lvl1pPr>
          </a:lstStyle>
          <a:p>
            <a:fld id="{5D3E04C9-1252-4D3C-990E-DA066CEC0AF3}" type="datetimeFigureOut">
              <a:rPr lang="en-US" smtClean="0"/>
              <a:pPr/>
              <a:t>3/28/2023</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15" tIns="45707" rIns="91415" bIns="45707"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15" tIns="45707" rIns="91415" bIns="45707" rtlCol="0" anchor="b"/>
          <a:lstStyle>
            <a:lvl1pPr algn="r">
              <a:defRPr sz="1200"/>
            </a:lvl1pPr>
          </a:lstStyle>
          <a:p>
            <a:fld id="{BFF78621-0EEF-4A77-83D4-337B5F118C0D}"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0.20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1.25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1,'2990'0,"-2968"0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1.799"/>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2.173"/>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2.998"/>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3.763"/>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4.165"/>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5.860"/>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3189 169,'-1435'52,"1289"-39,-807 45,902-58,-180-5,199 2,-1-1,1-2,0-1,-60-22,63 18,14 6,0-1,0 0,-26-16,38 20,0 0,1 1,-1-1,1 0,0 0,0-1,-1 1,2 0,-1-1,0 1,0-1,1 0,-1 0,1 1,0-1,0 0,0 0,0 0,0 0,1 0,0 0,-1-1,1 1,0 0,1-6,0 7,-1-1,1 0,0 1,0-1,0 1,1-1,-1 1,0-1,1 1,0 0,-1 0,1 0,0 0,0 0,3-2,3-2,1 1,17-9,-19 10,1 1,-1-1,-1-1,1 1,6-7,4-7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20.039"/>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20.858"/>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29.32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30.459"/>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0 370,'36'-9,"48"-4,-61 10,1294-135,-463 91,-686 34,50-2,-214 16,1-1,0 0,-1 0,1-1,-1 1,1-1,-1 0,0 0,1 0,-1-1,0 0,0 0,0 0,0 0,0 0,0-1,-1 0,1 0,-1 0,0 0,0 0,0-1,0 1,0-1,-1 0,1 0,-1 0,2-7,-1 4,1 1,-1-1,1 1,1 0,6-8,7-3</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31.48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4716 1,'-237'17,"178"-10,-17 2,-906 119,101-26,417-62,98-6,-1061 16,1391-51,-38-4,63 4,0-1,0-1,1 0,-1 0,1-1,0 0,-15-8,10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32.5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32.92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2.27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3.975"/>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0 225,'28'-10,"1"1,53-8,244-34,624-14,-424 30,-362 21,98 8,-252 6,0-1,-1 0,1 0,0-1,16-4,-8-1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4.35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4.69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5.08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trace contextRef="#ctx0" brushRef="#br0" timeOffset="1">0 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5.5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trace contextRef="#ctx0" brushRef="#br0" timeOffset="1">0 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5.869"/>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trace contextRef="#ctx0" brushRef="#br0" timeOffset="1">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15" tIns="45707" rIns="91415" bIns="45707" rtlCol="0"/>
          <a:lstStyle>
            <a:lvl1pPr algn="r">
              <a:defRPr sz="1200"/>
            </a:lvl1pPr>
          </a:lstStyle>
          <a:p>
            <a:fld id="{20D03844-8231-4457-AA07-87EBF7D95CFA}" type="datetimeFigureOut">
              <a:rPr lang="en-US" smtClean="0"/>
              <a:pPr/>
              <a:t>3/28/2023</a:t>
            </a:fld>
            <a:endParaRPr lang="en-US"/>
          </a:p>
        </p:txBody>
      </p:sp>
      <p:sp>
        <p:nvSpPr>
          <p:cNvPr id="4" name="Slide Image Placeholder 3"/>
          <p:cNvSpPr>
            <a:spLocks noGrp="1" noRot="1" noChangeAspect="1"/>
          </p:cNvSpPr>
          <p:nvPr>
            <p:ph type="sldImg" idx="2"/>
          </p:nvPr>
        </p:nvSpPr>
        <p:spPr>
          <a:xfrm>
            <a:off x="1106488" y="696913"/>
            <a:ext cx="4646612" cy="3486150"/>
          </a:xfrm>
          <a:prstGeom prst="rect">
            <a:avLst/>
          </a:prstGeom>
          <a:noFill/>
          <a:ln w="12700">
            <a:solidFill>
              <a:prstClr val="black"/>
            </a:solidFill>
          </a:ln>
        </p:spPr>
        <p:txBody>
          <a:bodyPr vert="horz" lIns="91415" tIns="45707" rIns="91415" bIns="45707"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15" tIns="45707" rIns="91415" bIns="457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15" tIns="45707" rIns="91415" bIns="45707"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15" tIns="45707" rIns="91415" bIns="45707" rtlCol="0" anchor="b"/>
          <a:lstStyle>
            <a:lvl1pPr algn="r">
              <a:defRPr sz="1200"/>
            </a:lvl1pPr>
          </a:lstStyle>
          <a:p>
            <a:fld id="{9CC005F5-FB70-452D-9377-D1F60E1FEF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kiwaniskids.org/awards-and-recognition/"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kiwaniskids.org/resources/advisor-guide/"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facebook.com/KiwanisKids"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www.twitter.com/KiwanisKids"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kiwaniskids.org/en/KKids/Lead/Contests/Distinguished_Advisors.aspx"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www.twitter.com/KiwanisKids" TargetMode="External"/><Relationship Id="rId4" Type="http://schemas.openxmlformats.org/officeDocument/2006/relationships/hyperlink" Target="http://www.facebook.com/KiwanisKids"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kiwanis.formstack.com/forms/kkids_club_annual_achievement_award_2017_18"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sz="1000"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While there are many people that can get clubs started, District </a:t>
            </a:r>
            <a:r>
              <a:rPr lang="en-US" sz="1400" b="1" dirty="0">
                <a:latin typeface="Calibri" panose="020F0502020204030204" pitchFamily="34" charset="0"/>
                <a:ea typeface="Calibri" panose="020F0502020204030204" pitchFamily="34" charset="0"/>
                <a:cs typeface="Calibri" panose="020F0502020204030204" pitchFamily="34" charset="0"/>
              </a:rPr>
              <a:t>A</a:t>
            </a:r>
            <a:r>
              <a:rPr lang="en-US" sz="1400" b="1" dirty="0">
                <a:effectLst/>
                <a:latin typeface="Calibri" panose="020F0502020204030204" pitchFamily="34" charset="0"/>
                <a:ea typeface="Calibri" panose="020F0502020204030204" pitchFamily="34" charset="0"/>
                <a:cs typeface="Calibri" panose="020F0502020204030204" pitchFamily="34" charset="0"/>
              </a:rPr>
              <a:t>dministrators are the primary drivers responsible for opening and supporting new clubs through the chartering process and beyond. </a:t>
            </a:r>
            <a:endParaRPr lang="en-US" sz="1400" b="1"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a:t>
            </a:fld>
            <a:endParaRPr lang="en-US" dirty="0"/>
          </a:p>
        </p:txBody>
      </p:sp>
    </p:spTree>
    <p:extLst>
      <p:ext uri="{BB962C8B-B14F-4D97-AF65-F5344CB8AC3E}">
        <p14:creationId xmlns:p14="http://schemas.microsoft.com/office/powerpoint/2010/main" val="3272685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As a DA you have many responsibilities. Related to club growth, these are new responsibilities. Remember that growth means adding clubs but you also want to make sure that new clubs are thriving, not struggling.</a:t>
            </a:r>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3</a:t>
            </a:fld>
            <a:endParaRPr lang="en-US"/>
          </a:p>
        </p:txBody>
      </p:sp>
    </p:spTree>
    <p:extLst>
      <p:ext uri="{BB962C8B-B14F-4D97-AF65-F5344CB8AC3E}">
        <p14:creationId xmlns:p14="http://schemas.microsoft.com/office/powerpoint/2010/main" val="702185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82608" indent="0">
              <a:buFont typeface="Arial" panose="020B0604020202020204" pitchFamily="34" charset="0"/>
              <a:buNone/>
            </a:pPr>
            <a:r>
              <a:rPr lang="en-US" sz="1400" b="1" dirty="0">
                <a:latin typeface="+mn-lt"/>
                <a:cs typeface="Arial" panose="020B0604020202020204" pitchFamily="34" charset="0"/>
              </a:rPr>
              <a:t>Finding a local Kiwanis club to sponsor a new K-Kids is preferred and usual. A host site may pay its own fees when Kiwanis sponsorship isn’t possible. </a:t>
            </a:r>
            <a:r>
              <a:rPr lang="en-US" sz="1400" b="1" dirty="0">
                <a:latin typeface="+mn-lt"/>
              </a:rPr>
              <a:t>We recommend at least 15 members in K-Kids.</a:t>
            </a:r>
            <a:r>
              <a:rPr lang="en-US" sz="1400" b="1" dirty="0">
                <a:latin typeface="+mn-lt"/>
                <a:cs typeface="Arial" panose="020B0604020202020204" pitchFamily="34" charset="0"/>
              </a:rPr>
              <a:t> </a:t>
            </a:r>
            <a:r>
              <a:rPr lang="en-US" sz="1400" b="1" dirty="0">
                <a:latin typeface="+mn-lt"/>
              </a:rPr>
              <a:t>Hosts must agree that its club will</a:t>
            </a:r>
            <a:r>
              <a:rPr lang="en-US" sz="1400" b="1" dirty="0">
                <a:latin typeface="+mn-lt"/>
                <a:cs typeface="Arial" panose="020B0604020202020204" pitchFamily="34" charset="0"/>
              </a:rPr>
              <a:t> follow KI policies.</a:t>
            </a:r>
            <a:endParaRPr lang="en-US" sz="1400" b="1" dirty="0"/>
          </a:p>
        </p:txBody>
      </p:sp>
      <p:sp>
        <p:nvSpPr>
          <p:cNvPr id="4" name="Slide Number Placeholder 3"/>
          <p:cNvSpPr>
            <a:spLocks noGrp="1"/>
          </p:cNvSpPr>
          <p:nvPr>
            <p:ph type="sldNum" sz="quarter" idx="5"/>
          </p:nvPr>
        </p:nvSpPr>
        <p:spPr/>
        <p:txBody>
          <a:bodyPr/>
          <a:lstStyle/>
          <a:p>
            <a:fld id="{FC79F66A-9B9C-453C-B12B-DFA136E190EF}" type="slidenum">
              <a:rPr lang="en-US" smtClean="0"/>
              <a:t>4</a:t>
            </a:fld>
            <a:endParaRPr lang="en-US"/>
          </a:p>
        </p:txBody>
      </p:sp>
    </p:spTree>
    <p:extLst>
      <p:ext uri="{BB962C8B-B14F-4D97-AF65-F5344CB8AC3E}">
        <p14:creationId xmlns:p14="http://schemas.microsoft.com/office/powerpoint/2010/main" val="3615353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Be intentional about spending their new club recruitment efforts strategically. Where K family lines are missing in school districts and communities and where clubs have been but are no longer active are two specific places to explore and build partnership relationships.</a:t>
            </a:r>
          </a:p>
        </p:txBody>
      </p:sp>
      <p:sp>
        <p:nvSpPr>
          <p:cNvPr id="4" name="Slide Number Placeholder 3"/>
          <p:cNvSpPr>
            <a:spLocks noGrp="1"/>
          </p:cNvSpPr>
          <p:nvPr>
            <p:ph type="sldNum" sz="quarter" idx="5"/>
          </p:nvPr>
        </p:nvSpPr>
        <p:spPr/>
        <p:txBody>
          <a:bodyPr/>
          <a:lstStyle/>
          <a:p>
            <a:fld id="{1D20AA2B-2CA8-445A-8F42-CEA8D309A510}" type="slidenum">
              <a:rPr lang="en-US" smtClean="0"/>
              <a:t>5</a:t>
            </a:fld>
            <a:endParaRPr lang="en-US"/>
          </a:p>
        </p:txBody>
      </p:sp>
    </p:spTree>
    <p:extLst>
      <p:ext uri="{BB962C8B-B14F-4D97-AF65-F5344CB8AC3E}">
        <p14:creationId xmlns:p14="http://schemas.microsoft.com/office/powerpoint/2010/main" val="1206220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Similarly, there are Kiwanis clubs that may be more ready to agree to sponsorship of an SLP.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D20AA2B-2CA8-445A-8F42-CEA8D309A510}" type="slidenum">
              <a:rPr lang="en-US" smtClean="0"/>
              <a:t>6</a:t>
            </a:fld>
            <a:endParaRPr lang="en-US"/>
          </a:p>
        </p:txBody>
      </p:sp>
    </p:spTree>
    <p:extLst>
      <p:ext uri="{BB962C8B-B14F-4D97-AF65-F5344CB8AC3E}">
        <p14:creationId xmlns:p14="http://schemas.microsoft.com/office/powerpoint/2010/main" val="1524101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Similarly, governors and administrators can help Kiwanis clubs understand the substantial benefits they will gain from sponsoring and being involved with an SLP club!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They can make more connections for the Kiwanians to their local community, raise their club’s profile and provide opportunities for intergenerational service partnerships.</a:t>
            </a:r>
            <a:endParaRPr lang="en-US" sz="1400" b="1" dirty="0"/>
          </a:p>
        </p:txBody>
      </p:sp>
      <p:sp>
        <p:nvSpPr>
          <p:cNvPr id="4" name="Slide Number Placeholder 3"/>
          <p:cNvSpPr>
            <a:spLocks noGrp="1"/>
          </p:cNvSpPr>
          <p:nvPr>
            <p:ph type="sldNum" sz="quarter" idx="5"/>
          </p:nvPr>
        </p:nvSpPr>
        <p:spPr/>
        <p:txBody>
          <a:bodyPr/>
          <a:lstStyle/>
          <a:p>
            <a:fld id="{1D20AA2B-2CA8-445A-8F42-CEA8D309A510}" type="slidenum">
              <a:rPr lang="en-US" smtClean="0"/>
              <a:t>7</a:t>
            </a:fld>
            <a:endParaRPr lang="en-US"/>
          </a:p>
        </p:txBody>
      </p:sp>
    </p:spTree>
    <p:extLst>
      <p:ext uri="{BB962C8B-B14F-4D97-AF65-F5344CB8AC3E}">
        <p14:creationId xmlns:p14="http://schemas.microsoft.com/office/powerpoint/2010/main" val="2732775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One of the biggest recent changes in K-12 education is a significant focus on building skills rather than memorizing content. </a:t>
            </a:r>
            <a:r>
              <a:rPr lang="en-US" sz="1400" b="1" baseline="0" dirty="0"/>
              <a:t>As SLP members participate in club activities and events, students develop important social and emotional skills that help them make smarter decisions and avoid risky behavior. </a:t>
            </a:r>
            <a:r>
              <a:rPr lang="en-US" sz="1400" b="1" dirty="0"/>
              <a:t>Notice that students learn highly valued soft skills (like communication, empathy, and adaptability), as well as hard skills from the specific tasks they do in their roles. In our curriculum revisions for Builders Club last year and K-Kids this year, we have emphasized the </a:t>
            </a:r>
            <a:r>
              <a:rPr lang="en-US" sz="1400" b="1" i="1" dirty="0"/>
              <a:t>role of learning </a:t>
            </a:r>
            <a:r>
              <a:rPr lang="en-US" sz="1400" b="1" dirty="0"/>
              <a:t>in club experiences. Sharing with schools that “learning” is a large component of what members do in K-Kids is a selling point for school districts – we’re helping schools teach students valuable skills and gain knowledge about their community and world.</a:t>
            </a:r>
          </a:p>
        </p:txBody>
      </p:sp>
      <p:sp>
        <p:nvSpPr>
          <p:cNvPr id="4" name="Slide Number Placeholder 3"/>
          <p:cNvSpPr>
            <a:spLocks noGrp="1"/>
          </p:cNvSpPr>
          <p:nvPr>
            <p:ph type="sldNum" sz="quarter" idx="5"/>
          </p:nvPr>
        </p:nvSpPr>
        <p:spPr/>
        <p:txBody>
          <a:bodyPr/>
          <a:lstStyle/>
          <a:p>
            <a:fld id="{1D20AA2B-2CA8-445A-8F42-CEA8D309A510}" type="slidenum">
              <a:rPr lang="en-US" smtClean="0"/>
              <a:t>8</a:t>
            </a:fld>
            <a:endParaRPr lang="en-US"/>
          </a:p>
        </p:txBody>
      </p:sp>
    </p:spTree>
    <p:extLst>
      <p:ext uri="{BB962C8B-B14F-4D97-AF65-F5344CB8AC3E}">
        <p14:creationId xmlns:p14="http://schemas.microsoft.com/office/powerpoint/2010/main" val="3268531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When your administrators have conversations about creating new clubs with schools and other potential partner institutions, we suggest they listen to the partners’ goals and match these with what K-Kids or another SLP offers. Often this conversation will involve sharing the benefits youth gain from participation in K-Kids and the meaningful and substantial benefits clubs bring to their communities. Foremost among these are the real contributions of time and physical resources clubs make that better many different community needs and raise awareness about them.</a:t>
            </a:r>
          </a:p>
        </p:txBody>
      </p:sp>
      <p:sp>
        <p:nvSpPr>
          <p:cNvPr id="4" name="Slide Number Placeholder 3"/>
          <p:cNvSpPr>
            <a:spLocks noGrp="1"/>
          </p:cNvSpPr>
          <p:nvPr>
            <p:ph type="sldNum" sz="quarter" idx="5"/>
          </p:nvPr>
        </p:nvSpPr>
        <p:spPr/>
        <p:txBody>
          <a:bodyPr/>
          <a:lstStyle/>
          <a:p>
            <a:fld id="{1D20AA2B-2CA8-445A-8F42-CEA8D309A510}" type="slidenum">
              <a:rPr lang="en-US" smtClean="0"/>
              <a:t>9</a:t>
            </a:fld>
            <a:endParaRPr lang="en-US"/>
          </a:p>
        </p:txBody>
      </p:sp>
    </p:spTree>
    <p:extLst>
      <p:ext uri="{BB962C8B-B14F-4D97-AF65-F5344CB8AC3E}">
        <p14:creationId xmlns:p14="http://schemas.microsoft.com/office/powerpoint/2010/main" val="2654033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These are the costs for starting and maintaining a K-Kids club. The cost for countries beyond North America and the Caribbean depend on which Tier they fall under. Clubs outside the U.S., Canada and the Caribbean do not receive program materials after their initial charter kit.</a:t>
            </a:r>
          </a:p>
          <a:p>
            <a:pPr>
              <a:defRPr/>
            </a:pPr>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300">
                <a:solidFill>
                  <a:schemeClr val="dk1"/>
                </a:solidFill>
                <a:latin typeface="Calibri"/>
                <a:ea typeface="Calibri"/>
                <a:cs typeface="Calibri"/>
                <a:sym typeface="Calibri"/>
              </a:rPr>
              <a:pPr algn="r">
                <a:buSzPct val="25000"/>
              </a:pPr>
              <a:t>10</a:t>
            </a:fld>
            <a:endParaRPr lang="en-US" sz="130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763474AF-29DD-4832-B755-66CA5C917A18}"/>
              </a:ext>
            </a:extLst>
          </p:cNvPr>
          <p:cNvSpPr/>
          <p:nvPr/>
        </p:nvSpPr>
        <p:spPr>
          <a:xfrm>
            <a:off x="319087" y="5400675"/>
            <a:ext cx="6524625" cy="2585323"/>
          </a:xfrm>
          <a:prstGeom prst="rect">
            <a:avLst/>
          </a:prstGeom>
        </p:spPr>
        <p:txBody>
          <a:bodyPr wrap="square">
            <a:spAutoFit/>
          </a:bodyPr>
          <a:lstStyle/>
          <a:p>
            <a:endParaRPr lang="en-US" sz="1800" b="1" kern="1200">
              <a:solidFill>
                <a:prstClr val="black"/>
              </a:solidFill>
              <a:latin typeface="Trebuchet MS" pitchFamily="34" charset="0"/>
              <a:ea typeface="+mn-ea"/>
              <a:cs typeface="+mn-cs"/>
            </a:endParaRPr>
          </a:p>
          <a:p>
            <a:pPr>
              <a:buFont typeface="Arial" pitchFamily="34" charset="0"/>
              <a:buChar char="•"/>
            </a:pPr>
            <a:r>
              <a:rPr lang="en-US" kern="1200">
                <a:solidFill>
                  <a:prstClr val="black"/>
                </a:solidFill>
                <a:latin typeface="Myriad Pro"/>
                <a:ea typeface="+mn-ea"/>
                <a:cs typeface="+mn-cs"/>
              </a:rPr>
              <a:t>Bring Up Grades, or BUG, recognizes elementary students who raise their grades or maintain good grades from one grading period to the next. </a:t>
            </a:r>
          </a:p>
          <a:p>
            <a:pPr>
              <a:buFont typeface="Arial" pitchFamily="34" charset="0"/>
              <a:buChar char="•"/>
            </a:pPr>
            <a:endParaRPr lang="en-US" kern="1200">
              <a:solidFill>
                <a:prstClr val="black"/>
              </a:solidFill>
              <a:latin typeface="Myriad Pro"/>
              <a:ea typeface="+mn-ea"/>
              <a:cs typeface="+mn-cs"/>
            </a:endParaRPr>
          </a:p>
          <a:p>
            <a:pPr>
              <a:buFont typeface="Arial" pitchFamily="34" charset="0"/>
              <a:buChar char="•"/>
            </a:pPr>
            <a:r>
              <a:rPr lang="en-US" kern="1200">
                <a:solidFill>
                  <a:prstClr val="black"/>
                </a:solidFill>
                <a:latin typeface="Myriad Pro"/>
                <a:ea typeface="+mn-ea"/>
                <a:cs typeface="+mn-cs"/>
              </a:rPr>
              <a:t>Students are motivated to achieve because they set their own goals and participate in peer mentoring, which involves everyone in their success. </a:t>
            </a:r>
          </a:p>
          <a:p>
            <a:pPr>
              <a:buFont typeface="Arial" pitchFamily="34" charset="0"/>
              <a:buChar char="•"/>
            </a:pPr>
            <a:endParaRPr lang="en-US" kern="1200">
              <a:solidFill>
                <a:prstClr val="black"/>
              </a:solidFill>
              <a:latin typeface="Myriad Pro"/>
              <a:ea typeface="+mn-ea"/>
              <a:cs typeface="+mn-cs"/>
            </a:endParaRPr>
          </a:p>
          <a:p>
            <a:pPr>
              <a:buFont typeface="Arial" pitchFamily="34" charset="0"/>
              <a:buChar char="•"/>
            </a:pPr>
            <a:r>
              <a:rPr lang="en-US" kern="1200">
                <a:solidFill>
                  <a:prstClr val="black"/>
                </a:solidFill>
                <a:latin typeface="Myriad Pro"/>
                <a:ea typeface="+mn-ea"/>
                <a:cs typeface="+mn-cs"/>
              </a:rPr>
              <a:t>When they reach their goals, the entire class celebrates.  Kiwanis clubs and members are key to ensuring that the students feel supported in their efforts and recognized appropriately for their achievements.</a:t>
            </a:r>
          </a:p>
          <a:p>
            <a:endParaRPr lang="en-US" sz="1800" kern="1200">
              <a:solidFill>
                <a:prstClr val="black"/>
              </a:solidFill>
              <a:latin typeface="Trebuchet MS" pitchFamily="34" charset="0"/>
              <a:ea typeface="+mn-ea"/>
              <a:cs typeface="+mn-cs"/>
            </a:endParaRPr>
          </a:p>
        </p:txBody>
      </p:sp>
    </p:spTree>
    <p:extLst>
      <p:ext uri="{BB962C8B-B14F-4D97-AF65-F5344CB8AC3E}">
        <p14:creationId xmlns:p14="http://schemas.microsoft.com/office/powerpoint/2010/main" val="2944293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sz="1400" b="1" dirty="0"/>
              <a:t>Kiwanis International supports K-Kids clubs with all of the following items that are made possible through the charter and annual renewal fees paid by sponsoring Kiwanis clubs! </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Dedicated staff that develops club resources and programming.</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K-Kids program kit with resources sent to clubs annually.</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K-Kids website offers current resources.</a:t>
            </a:r>
          </a:p>
          <a:p>
            <a:pPr marL="257175" indent="-257175">
              <a:buFont typeface="Arial" panose="020B0604020202020204" pitchFamily="34" charset="0"/>
              <a:buChar char="•"/>
            </a:pPr>
            <a:r>
              <a:rPr lang="en-US" sz="1400" b="1" dirty="0"/>
              <a:t>Online advisor training is offered each year. </a:t>
            </a:r>
          </a:p>
          <a:p>
            <a:pPr marL="257175" indent="-257175">
              <a:buFont typeface="Arial" panose="020B0604020202020204" pitchFamily="34" charset="0"/>
              <a:buChar char="•"/>
            </a:pPr>
            <a:r>
              <a:rPr lang="en-US" sz="1400" b="1" dirty="0"/>
              <a:t>Monthly e-newsletter for advisors.</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Special events, such as this year’s online global service and club connections events.</a:t>
            </a:r>
          </a:p>
        </p:txBody>
      </p:sp>
      <p:sp>
        <p:nvSpPr>
          <p:cNvPr id="4" name="Slide Number Placeholder 3"/>
          <p:cNvSpPr>
            <a:spLocks noGrp="1"/>
          </p:cNvSpPr>
          <p:nvPr>
            <p:ph type="sldNum" sz="quarter" idx="5"/>
          </p:nvPr>
        </p:nvSpPr>
        <p:spPr/>
        <p:txBody>
          <a:bodyPr/>
          <a:lstStyle/>
          <a:p>
            <a:fld id="{9CC005F5-FB70-452D-9377-D1F60E1FEFF7}" type="slidenum">
              <a:rPr lang="en-US" smtClean="0"/>
              <a:pPr/>
              <a:t>11</a:t>
            </a:fld>
            <a:endParaRPr lang="en-US"/>
          </a:p>
        </p:txBody>
      </p:sp>
    </p:spTree>
    <p:extLst>
      <p:ext uri="{BB962C8B-B14F-4D97-AF65-F5344CB8AC3E}">
        <p14:creationId xmlns:p14="http://schemas.microsoft.com/office/powerpoint/2010/main" val="2359057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12</a:t>
            </a:fld>
            <a:endParaRPr lang="en-US" dirty="0"/>
          </a:p>
        </p:txBody>
      </p:sp>
    </p:spTree>
    <p:extLst>
      <p:ext uri="{BB962C8B-B14F-4D97-AF65-F5344CB8AC3E}">
        <p14:creationId xmlns:p14="http://schemas.microsoft.com/office/powerpoint/2010/main" val="679524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Remind your club advisors and share information with them about upcoming award opportunities. All award submissions must be completed online using the proper award forms.  For awards information, visit the K-Kids website at </a:t>
            </a:r>
            <a:r>
              <a:rPr lang="en-US" sz="1400" b="1" dirty="0">
                <a:hlinkClick r:id="rId3"/>
              </a:rPr>
              <a:t>https://www.kiwaniskids</a:t>
            </a:r>
            <a:r>
              <a:rPr lang="en-US" sz="1400" b="1" baseline="0" dirty="0">
                <a:hlinkClick r:id="rId3"/>
              </a:rPr>
              <a:t>.</a:t>
            </a:r>
            <a:r>
              <a:rPr lang="en-US" sz="1400" b="1" dirty="0">
                <a:hlinkClick r:id="rId3"/>
              </a:rPr>
              <a:t>org/awards-and-recognition/</a:t>
            </a:r>
            <a:r>
              <a:rPr lang="en-US" sz="1400" b="1" dirty="0"/>
              <a:t>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rtl="0"/>
            <a:r>
              <a:rPr lang="en-US" b="1" dirty="0"/>
              <a:t>In the advisor guide and communications, we remind advisors to be intentional about reviewing awards and report criteria and keeping records about club activities to participate in contests. We encourage advisors to involve officers in this process and keeping track along the way will make the award entry process easy and fun for the students. </a:t>
            </a:r>
          </a:p>
          <a:p>
            <a:pPr rtl="0"/>
            <a:endParaRPr lang="en-US" dirty="0"/>
          </a:p>
          <a:p>
            <a:pPr rtl="0"/>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dirty="0"/>
              <a:t>Remind advisors to make sure to distribute consent releases at the beginning of the year, so that any photos they take of K-Kids club members can be included in award submission entries and in social media posts by the club </a:t>
            </a:r>
            <a:r>
              <a:rPr lang="en-US" b="1" u="sng" dirty="0"/>
              <a:t>and district</a:t>
            </a:r>
            <a:r>
              <a:rPr lang="en-US" b="1" dirty="0"/>
              <a:t>. Photo consent releases can be found in the K-Kids Advisor Guide and online on at </a:t>
            </a:r>
            <a:r>
              <a:rPr lang="en-US" b="1" dirty="0">
                <a:hlinkClick r:id="rId3"/>
              </a:rPr>
              <a:t>https://www.kiwaniskids.org/resources/advisor-guide/</a:t>
            </a:r>
            <a:r>
              <a:rPr lang="en-US" b="1" dirty="0"/>
              <a:t> </a:t>
            </a:r>
            <a:endParaRPr lang="en-US" b="1" dirty="0">
              <a:cs typeface="Calibri"/>
            </a:endParaRP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15</a:t>
            </a:fld>
            <a:endParaRPr lang="en-US" dirty="0"/>
          </a:p>
        </p:txBody>
      </p:sp>
    </p:spTree>
    <p:extLst>
      <p:ext uri="{BB962C8B-B14F-4D97-AF65-F5344CB8AC3E}">
        <p14:creationId xmlns:p14="http://schemas.microsoft.com/office/powerpoint/2010/main" val="1770649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Let’s review award categories.</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latin typeface="+mj-lt"/>
              </a:rPr>
              <a:t>Distinguished Club Officer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595D64"/>
                </a:solidFill>
                <a:effectLst/>
                <a:latin typeface="+mj-lt"/>
              </a:rPr>
              <a:t>For club officer who deserve to be recognized for their outstanding contributions to their club. </a:t>
            </a:r>
            <a:r>
              <a:rPr lang="en-US" b="1" i="0" dirty="0">
                <a:solidFill>
                  <a:srgbClr val="595D64"/>
                </a:solidFill>
                <a:effectLst/>
                <a:latin typeface="+mj-lt"/>
              </a:rPr>
              <a:t>Recipients will be announced on K-Kids official social media channels and in the K-Kids monthly e-newsletter.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dirty="0">
              <a:solidFill>
                <a:srgbClr val="595D64"/>
              </a:solidFill>
              <a:effectLst/>
              <a:latin typeface="+mj-lt"/>
            </a:endParaRPr>
          </a:p>
          <a:p>
            <a:pPr algn="l">
              <a:buFont typeface="Arial" panose="020B0604020202020204" pitchFamily="34" charset="0"/>
              <a:buChar char="•"/>
            </a:pPr>
            <a:r>
              <a:rPr lang="en-US" b="1" i="0" dirty="0">
                <a:solidFill>
                  <a:srgbClr val="595D64"/>
                </a:solidFill>
                <a:effectLst/>
                <a:latin typeface="+mj-lt"/>
              </a:rPr>
              <a:t>One person from the club can nominate a club officer, or it can be a group effort.</a:t>
            </a:r>
          </a:p>
          <a:p>
            <a:pPr algn="l">
              <a:buFont typeface="Arial" panose="020B0604020202020204" pitchFamily="34" charset="0"/>
              <a:buChar char="•"/>
            </a:pPr>
            <a:r>
              <a:rPr lang="en-US" b="1" i="0" dirty="0">
                <a:solidFill>
                  <a:srgbClr val="595D64"/>
                </a:solidFill>
                <a:effectLst/>
                <a:latin typeface="+mj-lt"/>
              </a:rPr>
              <a:t>There is no limit to which club officers can be selected per district.</a:t>
            </a:r>
          </a:p>
          <a:p>
            <a:pPr algn="l">
              <a:buFont typeface="Arial" panose="020B0604020202020204" pitchFamily="34" charset="0"/>
              <a:buChar char="•"/>
            </a:pPr>
            <a:r>
              <a:rPr lang="en-US" b="1" i="0" dirty="0">
                <a:solidFill>
                  <a:srgbClr val="595D64"/>
                </a:solidFill>
                <a:effectLst/>
                <a:latin typeface="+mj-lt"/>
              </a:rPr>
              <a:t>Any member, fellow club officer, club advisor or district administrator may nominate a club officer.</a:t>
            </a:r>
          </a:p>
          <a:p>
            <a:pPr algn="l">
              <a:buFont typeface="Arial" panose="020B0604020202020204" pitchFamily="34" charset="0"/>
              <a:buChar char="•"/>
            </a:pPr>
            <a:r>
              <a:rPr lang="en-US" b="1" i="0" dirty="0">
                <a:solidFill>
                  <a:srgbClr val="595D64"/>
                </a:solidFill>
                <a:effectLst/>
                <a:latin typeface="+mj-lt"/>
              </a:rPr>
              <a:t>Club officers may not nominate themselves.</a:t>
            </a:r>
          </a:p>
          <a:p>
            <a:pPr algn="l"/>
            <a:r>
              <a:rPr lang="en-US" b="1" i="0" dirty="0">
                <a:solidFill>
                  <a:srgbClr val="595D64"/>
                </a:solidFill>
                <a:effectLst/>
                <a:latin typeface="+mj-lt"/>
              </a:rPr>
              <a:t>To enter, just complete and submit the following form by May 1. Then, share why you nominated the club officer on </a:t>
            </a:r>
            <a:r>
              <a:rPr lang="en-US" b="1" i="0" dirty="0">
                <a:solidFill>
                  <a:srgbClr val="595D64"/>
                </a:solidFill>
                <a:effectLst/>
                <a:latin typeface="+mj-lt"/>
                <a:hlinkClick r:id="rId3"/>
              </a:rPr>
              <a:t>Facebook</a:t>
            </a:r>
            <a:r>
              <a:rPr lang="en-US" b="1" i="0" dirty="0">
                <a:solidFill>
                  <a:srgbClr val="595D64"/>
                </a:solidFill>
                <a:effectLst/>
                <a:latin typeface="+mj-lt"/>
              </a:rPr>
              <a:t> or </a:t>
            </a:r>
            <a:r>
              <a:rPr lang="en-US" b="1" i="0" dirty="0">
                <a:solidFill>
                  <a:srgbClr val="595D64"/>
                </a:solidFill>
                <a:effectLst/>
                <a:latin typeface="+mj-lt"/>
                <a:hlinkClick r:id="rId4"/>
              </a:rPr>
              <a:t>Twitter</a:t>
            </a:r>
            <a:r>
              <a:rPr lang="en-US" b="1" i="0" dirty="0">
                <a:solidFill>
                  <a:srgbClr val="595D64"/>
                </a:solidFill>
                <a:effectLst/>
                <a:latin typeface="+mj-lt"/>
              </a:rPr>
              <a:t>. Tag us at @KiwanisKids so everyone can see your club officer’s incredible efforts.</a:t>
            </a:r>
            <a:endParaRPr lang="en-US" b="1" baseline="0" dirty="0">
              <a:latin typeface="+mj-lt"/>
            </a:endParaRPr>
          </a:p>
          <a:p>
            <a:endParaRPr lang="en-US" b="1" baseline="0" dirty="0">
              <a:latin typeface="+mj-lt"/>
            </a:endParaRPr>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17</a:t>
            </a:fld>
            <a:endParaRPr lang="en-US" dirty="0"/>
          </a:p>
        </p:txBody>
      </p:sp>
    </p:spTree>
    <p:extLst>
      <p:ext uri="{BB962C8B-B14F-4D97-AF65-F5344CB8AC3E}">
        <p14:creationId xmlns:p14="http://schemas.microsoft.com/office/powerpoint/2010/main" val="2587361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latin typeface="+mj-lt"/>
              </a:rPr>
              <a:t>Distinguished Club Advisor</a:t>
            </a:r>
          </a:p>
          <a:p>
            <a:pPr marL="0" marR="0" lvl="0" indent="0" algn="l" defTabSz="914400" rtl="0" eaLnBrk="1" fontAlgn="base" latinLnBrk="0" hangingPunct="1">
              <a:lnSpc>
                <a:spcPct val="100000"/>
              </a:lnSpc>
              <a:spcBef>
                <a:spcPts val="0"/>
              </a:spcBef>
              <a:spcAft>
                <a:spcPts val="0"/>
              </a:spcAft>
              <a:buClrTx/>
              <a:buSzTx/>
              <a:buFontTx/>
              <a:buNone/>
              <a:tabLst/>
              <a:defRPr/>
            </a:pPr>
            <a:r>
              <a:rPr lang="en-US" b="1" i="0" dirty="0">
                <a:solidFill>
                  <a:srgbClr val="595D64"/>
                </a:solidFill>
                <a:effectLst/>
                <a:latin typeface="+mj-lt"/>
              </a:rPr>
              <a:t>For club advisors who deserve to be recognized for their outstanding contributions to their club. Winners will be announced no later than May 15, on K-Kids official social media channels and in the May monthly newsletter.</a:t>
            </a:r>
            <a:br>
              <a:rPr lang="en-US" b="1" i="0" dirty="0">
                <a:solidFill>
                  <a:srgbClr val="595D64"/>
                </a:solidFill>
                <a:effectLst/>
                <a:latin typeface="+mj-lt"/>
              </a:rPr>
            </a:br>
            <a:br>
              <a:rPr lang="en-US" b="1" i="0" dirty="0">
                <a:solidFill>
                  <a:srgbClr val="595D64"/>
                </a:solidFill>
                <a:effectLst/>
                <a:latin typeface="+mj-lt"/>
              </a:rPr>
            </a:br>
            <a:r>
              <a:rPr lang="en-US" b="1" i="0" dirty="0">
                <a:solidFill>
                  <a:srgbClr val="595D64"/>
                </a:solidFill>
                <a:effectLst/>
                <a:latin typeface="+mj-lt"/>
              </a:rPr>
              <a:t>The nomination process is easy. Read the </a:t>
            </a:r>
            <a:r>
              <a:rPr lang="en-US" b="1" i="0" dirty="0">
                <a:solidFill>
                  <a:srgbClr val="595D64"/>
                </a:solidFill>
                <a:effectLst/>
                <a:latin typeface="+mj-lt"/>
                <a:hlinkClick r:id="rId3"/>
              </a:rPr>
              <a:t>Distinguished Advisors award rules</a:t>
            </a:r>
            <a:r>
              <a:rPr lang="en-US" b="1" i="0" dirty="0">
                <a:solidFill>
                  <a:srgbClr val="595D64"/>
                </a:solidFill>
                <a:effectLst/>
                <a:latin typeface="+mj-lt"/>
              </a:rPr>
              <a:t> before getting started to ensure your entry is eligible to win.</a:t>
            </a:r>
          </a:p>
          <a:p>
            <a:pPr algn="l">
              <a:buFont typeface="Arial" panose="020B0604020202020204" pitchFamily="34" charset="0"/>
              <a:buChar char="•"/>
            </a:pPr>
            <a:r>
              <a:rPr lang="en-US" b="1" i="0" dirty="0">
                <a:solidFill>
                  <a:srgbClr val="595D64"/>
                </a:solidFill>
                <a:effectLst/>
                <a:latin typeface="+mj-lt"/>
              </a:rPr>
              <a:t>One person from the club can nominate a club advisor, or it can be a group effort.</a:t>
            </a:r>
          </a:p>
          <a:p>
            <a:pPr algn="l">
              <a:buFont typeface="Arial" panose="020B0604020202020204" pitchFamily="34" charset="0"/>
              <a:buChar char="•"/>
            </a:pPr>
            <a:r>
              <a:rPr lang="en-US" b="1" i="0" dirty="0">
                <a:solidFill>
                  <a:srgbClr val="595D64"/>
                </a:solidFill>
                <a:effectLst/>
                <a:latin typeface="+mj-lt"/>
              </a:rPr>
              <a:t>There is no limit to which club advisors that can be selected per district.</a:t>
            </a:r>
          </a:p>
          <a:p>
            <a:pPr algn="l">
              <a:buFont typeface="Arial" panose="020B0604020202020204" pitchFamily="34" charset="0"/>
              <a:buChar char="•"/>
            </a:pPr>
            <a:r>
              <a:rPr lang="en-US" b="1" i="0" dirty="0">
                <a:solidFill>
                  <a:srgbClr val="595D64"/>
                </a:solidFill>
                <a:effectLst/>
                <a:latin typeface="+mj-lt"/>
              </a:rPr>
              <a:t>Any member, club officer, fellow club advisor, or district administrator may nominate a club advisor.</a:t>
            </a:r>
          </a:p>
          <a:p>
            <a:pPr algn="l">
              <a:buFont typeface="Arial" panose="020B0604020202020204" pitchFamily="34" charset="0"/>
              <a:buChar char="•"/>
            </a:pPr>
            <a:r>
              <a:rPr lang="en-US" b="1" i="0" dirty="0">
                <a:solidFill>
                  <a:srgbClr val="595D64"/>
                </a:solidFill>
                <a:effectLst/>
                <a:latin typeface="+mj-lt"/>
              </a:rPr>
              <a:t>Club advisors may not nominate themselves.</a:t>
            </a:r>
          </a:p>
          <a:p>
            <a:pPr algn="l" fontAlgn="base"/>
            <a:r>
              <a:rPr lang="en-US" b="1" i="0" dirty="0">
                <a:solidFill>
                  <a:srgbClr val="595D64"/>
                </a:solidFill>
                <a:effectLst/>
                <a:latin typeface="+mj-lt"/>
              </a:rPr>
              <a:t>To enter, just complete and submit the following form by May 1. Then, share why you nominated your club officer on </a:t>
            </a:r>
            <a:r>
              <a:rPr lang="en-US" b="1" i="0" dirty="0">
                <a:solidFill>
                  <a:srgbClr val="595D64"/>
                </a:solidFill>
                <a:effectLst/>
                <a:latin typeface="+mj-lt"/>
                <a:hlinkClick r:id="rId4"/>
              </a:rPr>
              <a:t>Facebook</a:t>
            </a:r>
            <a:r>
              <a:rPr lang="en-US" b="1" i="0" dirty="0">
                <a:solidFill>
                  <a:srgbClr val="595D64"/>
                </a:solidFill>
                <a:effectLst/>
                <a:latin typeface="+mj-lt"/>
              </a:rPr>
              <a:t> or </a:t>
            </a:r>
            <a:r>
              <a:rPr lang="en-US" b="1" i="0" dirty="0">
                <a:solidFill>
                  <a:srgbClr val="595D64"/>
                </a:solidFill>
                <a:effectLst/>
                <a:latin typeface="+mj-lt"/>
                <a:hlinkClick r:id="rId5"/>
              </a:rPr>
              <a:t>Twitter</a:t>
            </a:r>
            <a:r>
              <a:rPr lang="en-US" b="1" i="0" dirty="0">
                <a:solidFill>
                  <a:srgbClr val="595D64"/>
                </a:solidFill>
                <a:effectLst/>
                <a:latin typeface="+mj-lt"/>
              </a:rPr>
              <a:t> and tag @KiwanisKids so everyone can see the advisor’s incredible efforts.</a:t>
            </a:r>
            <a:endParaRPr lang="en-US" b="1" baseline="0" dirty="0">
              <a:latin typeface="+mj-lt"/>
            </a:endParaRP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18</a:t>
            </a:fld>
            <a:endParaRPr lang="en-US" dirty="0"/>
          </a:p>
        </p:txBody>
      </p:sp>
    </p:spTree>
    <p:extLst>
      <p:ext uri="{BB962C8B-B14F-4D97-AF65-F5344CB8AC3E}">
        <p14:creationId xmlns:p14="http://schemas.microsoft.com/office/powerpoint/2010/main" val="1986015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algn="l"/>
            <a:r>
              <a:rPr lang="en-US" dirty="0"/>
              <a:t> </a:t>
            </a:r>
            <a:r>
              <a:rPr lang="en-US" b="1" i="0" dirty="0">
                <a:solidFill>
                  <a:srgbClr val="23272C"/>
                </a:solidFill>
                <a:effectLst/>
                <a:latin typeface="myriad-pro"/>
              </a:rPr>
              <a:t>Award Criteria: Annual Achievement Report</a:t>
            </a:r>
          </a:p>
          <a:p>
            <a:pPr algn="l">
              <a:buFont typeface="Arial" panose="020B0604020202020204" pitchFamily="34" charset="0"/>
              <a:buChar char="•"/>
            </a:pPr>
            <a:r>
              <a:rPr lang="en-US" b="1" i="0" dirty="0">
                <a:solidFill>
                  <a:srgbClr val="23272C"/>
                </a:solidFill>
                <a:effectLst/>
                <a:latin typeface="myriad-pro"/>
              </a:rPr>
              <a:t>K-Kids club members can complete the </a:t>
            </a:r>
            <a:r>
              <a:rPr lang="en-US" b="1" i="0" dirty="0">
                <a:solidFill>
                  <a:srgbClr val="23272C"/>
                </a:solidFill>
                <a:effectLst/>
                <a:latin typeface="myriad-pro"/>
                <a:hlinkClick r:id="rId3"/>
              </a:rPr>
              <a:t>Annual Achievement Report</a:t>
            </a:r>
            <a:r>
              <a:rPr lang="en-US" b="1" i="0" dirty="0">
                <a:solidFill>
                  <a:srgbClr val="23272C"/>
                </a:solidFill>
                <a:effectLst/>
                <a:latin typeface="myriad-pro"/>
              </a:rPr>
              <a:t> with the help of their faculty advisor</a:t>
            </a:r>
            <a:r>
              <a:rPr lang="en-US" b="0" i="0" dirty="0">
                <a:solidFill>
                  <a:srgbClr val="23272C"/>
                </a:solidFill>
                <a:effectLst/>
                <a:latin typeface="myriad-pro"/>
              </a:rPr>
              <a:t>. This self-scoring report shares activities the club needs to conduct to receive recognition. In fact, think of this report as a guide to what your K-Kids club should achieve every year.</a:t>
            </a:r>
          </a:p>
          <a:p>
            <a:pPr algn="l">
              <a:buFont typeface="Arial" panose="020B0604020202020204" pitchFamily="34" charset="0"/>
              <a:buChar char="•"/>
            </a:pPr>
            <a:r>
              <a:rPr lang="en-US" b="1" i="0" dirty="0">
                <a:solidFill>
                  <a:srgbClr val="23272C"/>
                </a:solidFill>
                <a:effectLst/>
                <a:latin typeface="myriad-pro"/>
              </a:rPr>
              <a:t>Reviewing the Annual Achievement Report at </a:t>
            </a:r>
            <a:r>
              <a:rPr lang="en-US" b="0" i="0" dirty="0">
                <a:solidFill>
                  <a:srgbClr val="23272C"/>
                </a:solidFill>
                <a:effectLst/>
                <a:latin typeface="myriad-pro"/>
              </a:rPr>
              <a:t>the beginning of the year ensures that the club accomplishes all the requirements to achieve recognition.</a:t>
            </a:r>
          </a:p>
          <a:p>
            <a:pPr algn="l">
              <a:buFont typeface="Arial" panose="020B0604020202020204" pitchFamily="34" charset="0"/>
              <a:buChar char="•"/>
            </a:pPr>
            <a:r>
              <a:rPr lang="en-US" b="1" i="0" dirty="0">
                <a:solidFill>
                  <a:srgbClr val="23272C"/>
                </a:solidFill>
                <a:effectLst/>
                <a:latin typeface="myriad-pro"/>
              </a:rPr>
              <a:t>Reports are due June 10</a:t>
            </a:r>
            <a:r>
              <a:rPr lang="en-US" b="0" i="0" dirty="0">
                <a:solidFill>
                  <a:srgbClr val="23272C"/>
                </a:solidFill>
                <a:effectLst/>
                <a:latin typeface="myriad-pro"/>
              </a:rPr>
              <a:t> and depending on the number of points earned, the club will be honored as a Distinguished Club or an Honor Club.</a:t>
            </a:r>
          </a:p>
          <a:p>
            <a:pPr algn="l">
              <a:buFont typeface="Arial" panose="020B0604020202020204" pitchFamily="34" charset="0"/>
              <a:buChar char="•"/>
            </a:pPr>
            <a:r>
              <a:rPr lang="en-US" b="1" i="0" dirty="0">
                <a:solidFill>
                  <a:srgbClr val="23272C"/>
                </a:solidFill>
                <a:effectLst/>
                <a:latin typeface="myriad-pro"/>
              </a:rPr>
              <a:t>Faculty advisors of qualifying clubs will receive an email</a:t>
            </a:r>
            <a:r>
              <a:rPr lang="en-US" b="0" i="0" dirty="0">
                <a:solidFill>
                  <a:srgbClr val="23272C"/>
                </a:solidFill>
                <a:effectLst/>
                <a:latin typeface="myriad-pro"/>
              </a:rPr>
              <a:t> with confirmation of recognition and a link to download a digital badge to display on the school/club website, as well as social media graphics to promote the club’s achievement online.</a:t>
            </a:r>
          </a:p>
          <a:p>
            <a:pPr algn="l">
              <a:buFont typeface="Arial" panose="020B0604020202020204" pitchFamily="34" charset="0"/>
              <a:buChar char="•"/>
            </a:pPr>
            <a:r>
              <a:rPr lang="en-US" b="1" i="0" dirty="0">
                <a:solidFill>
                  <a:srgbClr val="23272C"/>
                </a:solidFill>
                <a:effectLst/>
                <a:latin typeface="myriad-pro"/>
              </a:rPr>
              <a:t>Point totals:</a:t>
            </a:r>
            <a:r>
              <a:rPr lang="en-US" b="0" i="0" dirty="0">
                <a:solidFill>
                  <a:srgbClr val="23272C"/>
                </a:solidFill>
                <a:effectLst/>
                <a:latin typeface="myriad-pro"/>
              </a:rPr>
              <a:t> 15 points or more = Distinguished Club, 10 – 14 points = Honor Club</a:t>
            </a:r>
          </a:p>
          <a:p>
            <a:endParaRPr lang="en-US" dirty="0"/>
          </a:p>
          <a:p>
            <a:r>
              <a:rPr lang="en-US" dirty="0"/>
              <a:t>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19</a:t>
            </a:fld>
            <a:endParaRPr lang="en-US" dirty="0"/>
          </a:p>
        </p:txBody>
      </p:sp>
    </p:spTree>
    <p:extLst>
      <p:ext uri="{BB962C8B-B14F-4D97-AF65-F5344CB8AC3E}">
        <p14:creationId xmlns:p14="http://schemas.microsoft.com/office/powerpoint/2010/main" val="1680655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23272C"/>
                </a:solidFill>
                <a:effectLst/>
                <a:latin typeface="myriad-pro"/>
              </a:rPr>
              <a:t>Points earned on Annual Achievement Report influence recognition.  15 points or more = Distinguished Club, 10 – 14 points = Honor Club</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20</a:t>
            </a:fld>
            <a:endParaRPr lang="en-US" dirty="0"/>
          </a:p>
        </p:txBody>
      </p:sp>
    </p:spTree>
    <p:extLst>
      <p:ext uri="{BB962C8B-B14F-4D97-AF65-F5344CB8AC3E}">
        <p14:creationId xmlns:p14="http://schemas.microsoft.com/office/powerpoint/2010/main" val="3425865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These are some of the questions asked on the Annual Achievement Report. In the questions, clubs can see the kind of effective practices and activities we encourage clubs to do.</a:t>
            </a:r>
          </a:p>
          <a:p>
            <a:pPr algn="l"/>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21</a:t>
            </a:fld>
            <a:endParaRPr lang="en-US" dirty="0"/>
          </a:p>
        </p:txBody>
      </p:sp>
    </p:spTree>
    <p:extLst>
      <p:ext uri="{BB962C8B-B14F-4D97-AF65-F5344CB8AC3E}">
        <p14:creationId xmlns:p14="http://schemas.microsoft.com/office/powerpoint/2010/main" val="31915962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a:lnSpc>
                <a:spcPct val="107000"/>
              </a:lnSpc>
              <a:spcBef>
                <a:spcPts val="0"/>
              </a:spcBef>
              <a:spcAft>
                <a:spcPts val="800"/>
              </a:spcAft>
            </a:pPr>
            <a:r>
              <a:rPr lang="en-US" sz="1200" b="1" dirty="0">
                <a:effectLst/>
                <a:latin typeface="+mj-lt"/>
                <a:ea typeface="Calibri" panose="020F0502020204030204" pitchFamily="34" charset="0"/>
                <a:cs typeface="Times New Roman" panose="02020603050405020304" pitchFamily="18" charset="0"/>
              </a:rPr>
              <a:t>Award recognition is provided digitally. Presenter and recognition letters, certificates and electronic badges are all posted online for easy download. This provides the option of downloading and emailing recognition, printing and mailing a hard copy, or sharing the link and allowing the recipient(s) to download recognition is provided.</a:t>
            </a:r>
            <a:r>
              <a:rPr lang="en-US" sz="1200" b="1" dirty="0">
                <a:effectLst/>
                <a:latin typeface="+mj-lt"/>
                <a:ea typeface="+mn-ea"/>
                <a:cs typeface="+mn-cs"/>
              </a:rPr>
              <a:t> </a:t>
            </a:r>
            <a:r>
              <a:rPr lang="en-US" sz="1200" b="1" dirty="0">
                <a:latin typeface="+mj-lt"/>
                <a:ea typeface="Calibri" panose="020F0502020204030204" pitchFamily="34" charset="0"/>
                <a:cs typeface="Times New Roman" panose="02020603050405020304" pitchFamily="18" charset="0"/>
              </a:rPr>
              <a:t>Award recipients are listed on the K-Kids website and shared in the monthly e-newsletter and social media. </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22</a:t>
            </a:fld>
            <a:endParaRPr lang="en-US" dirty="0"/>
          </a:p>
        </p:txBody>
      </p:sp>
    </p:spTree>
    <p:extLst>
      <p:ext uri="{BB962C8B-B14F-4D97-AF65-F5344CB8AC3E}">
        <p14:creationId xmlns:p14="http://schemas.microsoft.com/office/powerpoint/2010/main" val="3273965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Share information about your clubs and the awards received on social media. Remember to tag Kiwanis by including </a:t>
            </a:r>
            <a:r>
              <a:rPr lang="en-US" b="1" dirty="0"/>
              <a:t>@kiwaniskids </a:t>
            </a:r>
            <a:r>
              <a:rPr lang="en-US" sz="1200" b="1" dirty="0"/>
              <a:t>on social media posts. </a:t>
            </a:r>
          </a:p>
          <a:p>
            <a:endParaRPr lang="en-US" dirty="0"/>
          </a:p>
          <a:p>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23</a:t>
            </a:fld>
            <a:endParaRPr lang="en-US" dirty="0"/>
          </a:p>
        </p:txBody>
      </p:sp>
    </p:spTree>
    <p:extLst>
      <p:ext uri="{BB962C8B-B14F-4D97-AF65-F5344CB8AC3E}">
        <p14:creationId xmlns:p14="http://schemas.microsoft.com/office/powerpoint/2010/main" val="3733843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a:spcBef>
                <a:spcPct val="0"/>
              </a:spcBef>
            </a:pPr>
            <a:endParaRPr lang="en-US" dirty="0">
              <a:cs typeface="Calibri"/>
            </a:endParaRP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24</a:t>
            </a:fld>
            <a:endParaRPr lang="en-US" dirty="0"/>
          </a:p>
        </p:txBody>
      </p:sp>
    </p:spTree>
    <p:extLst>
      <p:ext uri="{BB962C8B-B14F-4D97-AF65-F5344CB8AC3E}">
        <p14:creationId xmlns:p14="http://schemas.microsoft.com/office/powerpoint/2010/main" val="15229154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DB68D216-BB60-4DC7-AAB1-FE5B85521D1F}" type="slidenum">
              <a:rPr lang="en-US"/>
              <a:pPr/>
              <a:t>25</a:t>
            </a:fld>
            <a:endParaRPr lang="en-US" dirty="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r>
              <a:rPr lang="en-US" sz="1200" b="1" dirty="0"/>
              <a:t>Kiwanis staff are always available </a:t>
            </a:r>
            <a:r>
              <a:rPr lang="en-US" sz="1200" b="1" baseline="0" dirty="0"/>
              <a:t>to </a:t>
            </a:r>
            <a:r>
              <a:rPr lang="en-US" sz="1200" b="1" dirty="0"/>
              <a:t>help. Here are our email addresses. Also, this PowerPoint and many resources for administrators are available at: www.kiwaniskids.org/district-administrator/</a:t>
            </a:r>
            <a:endParaRPr lang="en-US" sz="1200" b="1"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7"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1"/>
          <p:cNvSpPr>
            <a:spLocks noGrp="1"/>
          </p:cNvSpPr>
          <p:nvPr>
            <p:ph type="title"/>
          </p:nvPr>
        </p:nvSpPr>
        <p:spPr>
          <a:xfrm>
            <a:off x="457200" y="304800"/>
            <a:ext cx="8229600" cy="868362"/>
          </a:xfrm>
        </p:spPr>
        <p:txBody>
          <a:bodyPr/>
          <a:lstStyle>
            <a:lvl1pPr algn="l">
              <a:defRPr/>
            </a:lvl1pPr>
          </a:lstStyle>
          <a:p>
            <a:r>
              <a:rPr lang="en-US" dirty="0"/>
              <a:t>Click to edit Master title</a:t>
            </a:r>
          </a:p>
        </p:txBody>
      </p:sp>
      <p:sp>
        <p:nvSpPr>
          <p:cNvPr id="3" name="Content Placeholder 2"/>
          <p:cNvSpPr>
            <a:spLocks noGrp="1"/>
          </p:cNvSpPr>
          <p:nvPr>
            <p:ph idx="1"/>
          </p:nvPr>
        </p:nvSpPr>
        <p:spPr>
          <a:xfrm>
            <a:off x="457200" y="1905000"/>
            <a:ext cx="8229600" cy="4572000"/>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P:\Sponsored Programs Public File\Growth\Graphics and photos\Kiwanis wordmark.bmp"/>
          <p:cNvPicPr>
            <a:picLocks noChangeAspect="1" noChangeArrowheads="1"/>
          </p:cNvPicPr>
          <p:nvPr userDrawn="1"/>
        </p:nvPicPr>
        <p:blipFill>
          <a:blip r:embed="rId2" cstate="print"/>
          <a:srcRect/>
          <a:stretch>
            <a:fillRect/>
          </a:stretch>
        </p:blipFill>
        <p:spPr bwMode="auto">
          <a:xfrm>
            <a:off x="7315200" y="6248400"/>
            <a:ext cx="1485900" cy="37147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924800" cy="868362"/>
          </a:xfrm>
        </p:spPr>
        <p:txBody>
          <a:bodyPr>
            <a:noAutofit/>
          </a:bodyPr>
          <a:lstStyle>
            <a:lvl1pPr algn="l">
              <a:defRPr sz="3400">
                <a:solidFill>
                  <a:schemeClr val="bg1"/>
                </a:solidFill>
                <a:latin typeface="Verdana-Bold"/>
              </a:defRPr>
            </a:lvl1pPr>
          </a:lstStyle>
          <a:p>
            <a:r>
              <a:rPr lang="en-US" dirty="0"/>
              <a:t>Click to edit Master title</a:t>
            </a:r>
          </a:p>
        </p:txBody>
      </p:sp>
      <p:sp>
        <p:nvSpPr>
          <p:cNvPr id="3" name="Content Placeholder 2"/>
          <p:cNvSpPr>
            <a:spLocks noGrp="1"/>
          </p:cNvSpPr>
          <p:nvPr>
            <p:ph idx="1"/>
          </p:nvPr>
        </p:nvSpPr>
        <p:spPr>
          <a:xfrm>
            <a:off x="914400" y="1752600"/>
            <a:ext cx="7924800" cy="4373563"/>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3/28/2023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85B20D-E3D7-B640-8AA9-8150B734465A}"/>
              </a:ext>
            </a:extLst>
          </p:cNvPr>
          <p:cNvPicPr>
            <a:picLocks noChangeAspect="1"/>
          </p:cNvPicPr>
          <p:nvPr userDrawn="1"/>
        </p:nvPicPr>
        <p:blipFill>
          <a:blip r:embed="rId2"/>
          <a:stretch>
            <a:fillRect/>
          </a:stretch>
        </p:blipFill>
        <p:spPr>
          <a:xfrm>
            <a:off x="1" y="1825"/>
            <a:ext cx="9146432" cy="6856177"/>
          </a:xfrm>
          <a:prstGeom prst="rect">
            <a:avLst/>
          </a:prstGeom>
        </p:spPr>
      </p:pic>
      <p:sp>
        <p:nvSpPr>
          <p:cNvPr id="4" name="Shape 24">
            <a:extLst>
              <a:ext uri="{FF2B5EF4-FFF2-40B4-BE49-F238E27FC236}">
                <a16:creationId xmlns:a16="http://schemas.microsoft.com/office/drawing/2014/main" id="{F9A124C1-E66B-ED49-9622-4CE685E9FF7B}"/>
              </a:ext>
            </a:extLst>
          </p:cNvPr>
          <p:cNvSpPr txBox="1">
            <a:spLocks noGrp="1"/>
          </p:cNvSpPr>
          <p:nvPr>
            <p:ph type="title"/>
          </p:nvPr>
        </p:nvSpPr>
        <p:spPr>
          <a:xfrm>
            <a:off x="685800" y="2079554"/>
            <a:ext cx="7772400" cy="846137"/>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5500" b="1" i="0" u="none" strike="noStrike" cap="none">
                <a:solidFill>
                  <a:schemeClr val="bg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pic>
        <p:nvPicPr>
          <p:cNvPr id="7" name="Picture 6">
            <a:extLst>
              <a:ext uri="{FF2B5EF4-FFF2-40B4-BE49-F238E27FC236}">
                <a16:creationId xmlns:a16="http://schemas.microsoft.com/office/drawing/2014/main" id="{3826DD91-6297-5F45-A187-8628DCF111C4}"/>
              </a:ext>
            </a:extLst>
          </p:cNvPr>
          <p:cNvPicPr>
            <a:picLocks noChangeAspect="1"/>
          </p:cNvPicPr>
          <p:nvPr userDrawn="1"/>
        </p:nvPicPr>
        <p:blipFill>
          <a:blip r:embed="rId3">
            <a:alphaModFix amt="15000"/>
          </a:blip>
          <a:stretch>
            <a:fillRect/>
          </a:stretch>
        </p:blipFill>
        <p:spPr>
          <a:xfrm>
            <a:off x="6248888" y="3022601"/>
            <a:ext cx="3428026" cy="4469131"/>
          </a:xfrm>
          <a:prstGeom prst="rect">
            <a:avLst/>
          </a:prstGeom>
          <a:effectLst/>
        </p:spPr>
      </p:pic>
    </p:spTree>
    <p:extLst>
      <p:ext uri="{BB962C8B-B14F-4D97-AF65-F5344CB8AC3E}">
        <p14:creationId xmlns:p14="http://schemas.microsoft.com/office/powerpoint/2010/main" val="3813387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ullet Points">
    <p:spTree>
      <p:nvGrpSpPr>
        <p:cNvPr id="1" name="Shape 21"/>
        <p:cNvGrpSpPr/>
        <p:nvPr/>
      </p:nvGrpSpPr>
      <p:grpSpPr>
        <a:xfrm>
          <a:off x="0" y="0"/>
          <a:ext cx="0" cy="0"/>
          <a:chOff x="0" y="0"/>
          <a:chExt cx="0" cy="0"/>
        </a:xfrm>
      </p:grpSpPr>
      <p:pic>
        <p:nvPicPr>
          <p:cNvPr id="6" name="Picture 5" descr="HEADER BAR wSEAL 2.png"/>
          <p:cNvPicPr>
            <a:picLocks noChangeAspect="1"/>
          </p:cNvPicPr>
          <p:nvPr userDrawn="1"/>
        </p:nvPicPr>
        <p:blipFill>
          <a:blip r:embed="rId2"/>
          <a:stretch>
            <a:fillRect/>
          </a:stretch>
        </p:blipFill>
        <p:spPr>
          <a:xfrm>
            <a:off x="0" y="0"/>
            <a:ext cx="9144000" cy="1691640"/>
          </a:xfrm>
          <a:prstGeom prst="rect">
            <a:avLst/>
          </a:prstGeom>
        </p:spPr>
      </p:pic>
      <p:sp>
        <p:nvSpPr>
          <p:cNvPr id="24" name="Shape 24"/>
          <p:cNvSpPr txBox="1">
            <a:spLocks noGrp="1"/>
          </p:cNvSpPr>
          <p:nvPr>
            <p:ph type="title"/>
          </p:nvPr>
        </p:nvSpPr>
        <p:spPr>
          <a:xfrm>
            <a:off x="1371600" y="381002"/>
            <a:ext cx="7086600" cy="846137"/>
          </a:xfrm>
          <a:prstGeom prst="rect">
            <a:avLst/>
          </a:prstGeom>
          <a:noFill/>
          <a:ln>
            <a:noFill/>
          </a:ln>
        </p:spPr>
        <p:txBody>
          <a:bodyPr lIns="91425" tIns="91425" rIns="91425" bIns="91425" anchor="ctr" anchorCtr="0"/>
          <a:lstStyle>
            <a:lvl1pPr marL="0" marR="0" lvl="0" indent="0" algn="l" rtl="0">
              <a:spcBef>
                <a:spcPts val="0"/>
              </a:spcBef>
              <a:buClr>
                <a:schemeClr val="lt1"/>
              </a:buClr>
              <a:buFont typeface="Times New Roman"/>
              <a:buNone/>
              <a:defRPr sz="4400" b="1" i="0" u="none" strike="noStrike" cap="none">
                <a:solidFill>
                  <a:schemeClr val="lt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 name="Shape 22"/>
          <p:cNvSpPr txBox="1">
            <a:spLocks noGrp="1"/>
          </p:cNvSpPr>
          <p:nvPr>
            <p:ph type="body" idx="1"/>
          </p:nvPr>
        </p:nvSpPr>
        <p:spPr>
          <a:xfrm>
            <a:off x="838202" y="1752602"/>
            <a:ext cx="7848599" cy="4373563"/>
          </a:xfrm>
          <a:prstGeom prst="rect">
            <a:avLst/>
          </a:prstGeom>
          <a:noFill/>
          <a:ln>
            <a:noFill/>
          </a:ln>
        </p:spPr>
        <p:txBody>
          <a:bodyPr lIns="91425" tIns="91425" rIns="91425" bIns="91425" anchor="t" anchorCtr="0"/>
          <a:lstStyle>
            <a:lvl1pPr marL="514337" marR="0" lvl="0" indent="-311142" algn="l" rtl="0">
              <a:spcBef>
                <a:spcPts val="640"/>
              </a:spcBef>
              <a:buClr>
                <a:srgbClr val="003974"/>
              </a:buClr>
              <a:buSzPct val="100000"/>
              <a:buFont typeface="Arial"/>
              <a:buChar char="•"/>
              <a:defRPr sz="3200" b="0" i="0" u="none" strike="noStrike" cap="none">
                <a:solidFill>
                  <a:schemeClr val="dk1"/>
                </a:solidFill>
                <a:latin typeface="Garamond" pitchFamily="18" charset="0"/>
                <a:ea typeface="Verdana"/>
                <a:cs typeface="Arial" panose="020B0604020202020204" pitchFamily="34" charset="0"/>
                <a:sym typeface="Verdana"/>
              </a:defRPr>
            </a:lvl1pPr>
            <a:lvl2pPr marL="742931" marR="0" lvl="1" indent="-152396"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2972" marR="0" lvl="2" indent="-76198"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160" marR="0" lvl="3" indent="-133347"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24" marR="0" lvl="4" indent="-104773"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537" marR="0" lvl="5"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726" marR="0" lvl="6"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8915" marR="0" lvl="7"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103" marR="0" lvl="8"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lvl="0"/>
            <a:r>
              <a:rPr lang="en-US" dirty="0"/>
              <a:t>Edit Master text styles</a:t>
            </a:r>
          </a:p>
        </p:txBody>
      </p:sp>
    </p:spTree>
    <p:extLst>
      <p:ext uri="{BB962C8B-B14F-4D97-AF65-F5344CB8AC3E}">
        <p14:creationId xmlns:p14="http://schemas.microsoft.com/office/powerpoint/2010/main" val="2592191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Placeholder 1"/>
          <p:cNvSpPr>
            <a:spLocks noGrp="1"/>
          </p:cNvSpPr>
          <p:nvPr>
            <p:ph type="title"/>
          </p:nvPr>
        </p:nvSpPr>
        <p:spPr>
          <a:xfrm>
            <a:off x="457200" y="304800"/>
            <a:ext cx="8382000" cy="868362"/>
          </a:xfrm>
          <a:prstGeom prst="rect">
            <a:avLst/>
          </a:prstGeom>
        </p:spPr>
        <p:txBody>
          <a:bodyPr vert="horz" lIns="91440" tIns="45720" rIns="91440" bIns="45720" rtlCol="0" anchor="ctr">
            <a:normAutofit/>
          </a:bodyPr>
          <a:lstStyle/>
          <a:p>
            <a:r>
              <a:rPr lang="en-US" dirty="0"/>
              <a:t>Click to edit Master title</a:t>
            </a:r>
          </a:p>
        </p:txBody>
      </p:sp>
      <p:sp>
        <p:nvSpPr>
          <p:cNvPr id="3" name="Text Placeholder 2"/>
          <p:cNvSpPr>
            <a:spLocks noGrp="1"/>
          </p:cNvSpPr>
          <p:nvPr>
            <p:ph type="body" idx="1"/>
          </p:nvPr>
        </p:nvSpPr>
        <p:spPr>
          <a:xfrm>
            <a:off x="457200" y="1752600"/>
            <a:ext cx="8382000" cy="4800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418" name="Picture 2" descr="P:\Sponsored Programs Public File\Growth\Graphics and photos\Kiwanis wordmark.bmp"/>
          <p:cNvPicPr>
            <a:picLocks noChangeAspect="1" noChangeArrowheads="1"/>
          </p:cNvPicPr>
          <p:nvPr userDrawn="1"/>
        </p:nvPicPr>
        <p:blipFill>
          <a:blip r:embed="rId16" cstate="print"/>
          <a:srcRect/>
          <a:stretch>
            <a:fillRect/>
          </a:stretch>
        </p:blipFill>
        <p:spPr bwMode="auto">
          <a:xfrm>
            <a:off x="7315200" y="6248400"/>
            <a:ext cx="1485900" cy="3714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74" r:id="rId13"/>
    <p:sldLayoutId id="2147483675" r:id="rId14"/>
  </p:sldLayoutIdLst>
  <p:txStyles>
    <p:titleStyle>
      <a:lvl1pPr algn="l" defTabSz="914400" rtl="0" eaLnBrk="1" latinLnBrk="0" hangingPunct="1">
        <a:spcBef>
          <a:spcPct val="0"/>
        </a:spcBef>
        <a:buNone/>
        <a:defRPr sz="39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SzPct val="85000"/>
        <a:buFont typeface="Wingdings 2" pitchFamily="18" charset="2"/>
        <a:buChar char=""/>
        <a:defRPr sz="3200" kern="1200">
          <a:solidFill>
            <a:schemeClr val="tx1"/>
          </a:solidFill>
          <a:latin typeface="Palatino Linotype"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alatino Linotype" pitchFamily="18" charset="0"/>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Palatino Linotype"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6.jp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3" Type="http://schemas.openxmlformats.org/officeDocument/2006/relationships/customXml" Target="../ink/ink8.xml"/><Relationship Id="rId18" Type="http://schemas.openxmlformats.org/officeDocument/2006/relationships/image" Target="../media/image16.png"/><Relationship Id="rId26" Type="http://schemas.openxmlformats.org/officeDocument/2006/relationships/customXml" Target="../ink/ink17.xml"/><Relationship Id="rId3" Type="http://schemas.openxmlformats.org/officeDocument/2006/relationships/image" Target="../media/image12.png"/><Relationship Id="rId21" Type="http://schemas.openxmlformats.org/officeDocument/2006/relationships/customXml" Target="../ink/ink13.xml"/><Relationship Id="rId34" Type="http://schemas.openxmlformats.org/officeDocument/2006/relationships/image" Target="../media/image8.jpeg"/><Relationship Id="rId7" Type="http://schemas.openxmlformats.org/officeDocument/2006/relationships/image" Target="../media/image14.png"/><Relationship Id="rId12" Type="http://schemas.openxmlformats.org/officeDocument/2006/relationships/customXml" Target="../ink/ink7.xml"/><Relationship Id="rId17" Type="http://schemas.openxmlformats.org/officeDocument/2006/relationships/customXml" Target="../ink/ink11.xml"/><Relationship Id="rId25" Type="http://schemas.openxmlformats.org/officeDocument/2006/relationships/customXml" Target="../ink/ink16.xml"/><Relationship Id="rId33" Type="http://schemas.openxmlformats.org/officeDocument/2006/relationships/customXml" Target="../ink/ink22.xml"/><Relationship Id="rId2" Type="http://schemas.openxmlformats.org/officeDocument/2006/relationships/notesSlide" Target="../notesSlides/notesSlide9.xml"/><Relationship Id="rId16" Type="http://schemas.openxmlformats.org/officeDocument/2006/relationships/customXml" Target="../ink/ink10.xml"/><Relationship Id="rId20" Type="http://schemas.openxmlformats.org/officeDocument/2006/relationships/image" Target="../media/image17.png"/><Relationship Id="rId29" Type="http://schemas.openxmlformats.org/officeDocument/2006/relationships/customXml" Target="../ink/ink19.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customXml" Target="../ink/ink6.xml"/><Relationship Id="rId24" Type="http://schemas.openxmlformats.org/officeDocument/2006/relationships/customXml" Target="../ink/ink15.xml"/><Relationship Id="rId32" Type="http://schemas.openxmlformats.org/officeDocument/2006/relationships/customXml" Target="../ink/ink21.xml"/><Relationship Id="rId5" Type="http://schemas.openxmlformats.org/officeDocument/2006/relationships/image" Target="../media/image13.png"/><Relationship Id="rId15" Type="http://schemas.openxmlformats.org/officeDocument/2006/relationships/customXml" Target="../ink/ink9.xml"/><Relationship Id="rId23" Type="http://schemas.openxmlformats.org/officeDocument/2006/relationships/customXml" Target="../ink/ink14.xml"/><Relationship Id="rId28" Type="http://schemas.openxmlformats.org/officeDocument/2006/relationships/customXml" Target="../ink/ink18.xml"/><Relationship Id="rId10" Type="http://schemas.openxmlformats.org/officeDocument/2006/relationships/customXml" Target="../ink/ink5.xml"/><Relationship Id="rId19" Type="http://schemas.openxmlformats.org/officeDocument/2006/relationships/customXml" Target="../ink/ink12.xml"/><Relationship Id="rId31" Type="http://schemas.openxmlformats.org/officeDocument/2006/relationships/image" Target="../media/image20.png"/><Relationship Id="rId4" Type="http://schemas.openxmlformats.org/officeDocument/2006/relationships/customXml" Target="../ink/ink1.xml"/><Relationship Id="rId9" Type="http://schemas.openxmlformats.org/officeDocument/2006/relationships/customXml" Target="../ink/ink4.xml"/><Relationship Id="rId14" Type="http://schemas.openxmlformats.org/officeDocument/2006/relationships/image" Target="../media/image15.png"/><Relationship Id="rId22" Type="http://schemas.openxmlformats.org/officeDocument/2006/relationships/image" Target="../media/image18.png"/><Relationship Id="rId27" Type="http://schemas.openxmlformats.org/officeDocument/2006/relationships/image" Target="../media/image19.png"/><Relationship Id="rId30" Type="http://schemas.openxmlformats.org/officeDocument/2006/relationships/customXml" Target="../ink/ink20.xml"/><Relationship Id="rId8" Type="http://schemas.openxmlformats.org/officeDocument/2006/relationships/customXml" Target="../ink/ink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4.tmp"/></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8.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1.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22.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16002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0" y="685800"/>
            <a:ext cx="8991600" cy="853282"/>
          </a:xfrm>
        </p:spPr>
        <p:txBody>
          <a:bodyPr>
            <a:noAutofit/>
          </a:bodyPr>
          <a:lstStyle/>
          <a:p>
            <a:pPr algn="ctr"/>
            <a:r>
              <a:rPr lang="en-US" sz="3600" dirty="0"/>
              <a:t>Administrator Check-in Chat: </a:t>
            </a:r>
            <a:r>
              <a:rPr lang="en-US" sz="3600" b="1" dirty="0"/>
              <a:t>CLUB GROWTH &amp; RECOGNITION</a:t>
            </a:r>
            <a:br>
              <a:rPr lang="en-US" sz="3600" b="1" dirty="0"/>
            </a:br>
            <a:r>
              <a:rPr lang="en-US" sz="2400" b="1" dirty="0"/>
              <a:t>Monday, March 28, 2023</a:t>
            </a:r>
            <a:br>
              <a:rPr lang="en-US" sz="3600" b="1" dirty="0"/>
            </a:br>
            <a:endParaRPr lang="en-US" sz="3600" dirty="0"/>
          </a:p>
        </p:txBody>
      </p:sp>
      <p:pic>
        <p:nvPicPr>
          <p:cNvPr id="3" name="Picture 2" descr="Logo&#10;&#10;Description automatically generated">
            <a:extLst>
              <a:ext uri="{FF2B5EF4-FFF2-40B4-BE49-F238E27FC236}">
                <a16:creationId xmlns:a16="http://schemas.microsoft.com/office/drawing/2014/main" id="{F137F94F-D0E1-91AD-8AED-7E6C35E319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53175" y="5580529"/>
            <a:ext cx="2714625" cy="1277471"/>
          </a:xfrm>
          <a:prstGeom prst="rect">
            <a:avLst/>
          </a:prstGeom>
        </p:spPr>
      </p:pic>
      <p:pic>
        <p:nvPicPr>
          <p:cNvPr id="12" name="Picture 11" descr="A group of people smiling&#10;&#10;Description automatically generated with medium confidence">
            <a:extLst>
              <a:ext uri="{FF2B5EF4-FFF2-40B4-BE49-F238E27FC236}">
                <a16:creationId xmlns:a16="http://schemas.microsoft.com/office/drawing/2014/main" id="{EA2A2AD9-DC5E-2A94-49CB-B4B1F7C993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1752600"/>
            <a:ext cx="6781800" cy="3843020"/>
          </a:xfrm>
          <a:prstGeom prst="rect">
            <a:avLst/>
          </a:prstGeom>
        </p:spPr>
      </p:pic>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990599" y="152400"/>
            <a:ext cx="7239001" cy="868362"/>
          </a:xfrm>
        </p:spPr>
        <p:txBody>
          <a:bodyPr>
            <a:noAutofit/>
          </a:bodyPr>
          <a:lstStyle/>
          <a:p>
            <a:pPr algn="ctr"/>
            <a:r>
              <a:rPr lang="en-US" sz="4800" dirty="0"/>
              <a:t>Starting New Clubs</a:t>
            </a:r>
          </a:p>
        </p:txBody>
      </p:sp>
      <p:sp>
        <p:nvSpPr>
          <p:cNvPr id="15" name="TextBox 14">
            <a:extLst>
              <a:ext uri="{FF2B5EF4-FFF2-40B4-BE49-F238E27FC236}">
                <a16:creationId xmlns:a16="http://schemas.microsoft.com/office/drawing/2014/main" id="{6C0F55CC-2A3B-4546-9FF9-5F4824FD133A}"/>
              </a:ext>
            </a:extLst>
          </p:cNvPr>
          <p:cNvSpPr txBox="1"/>
          <p:nvPr/>
        </p:nvSpPr>
        <p:spPr>
          <a:xfrm>
            <a:off x="4789539" y="2442626"/>
            <a:ext cx="4354461" cy="1015663"/>
          </a:xfrm>
          <a:prstGeom prst="rect">
            <a:avLst/>
          </a:prstGeom>
          <a:noFill/>
        </p:spPr>
        <p:txBody>
          <a:bodyPr wrap="square" rtlCol="0">
            <a:spAutoFit/>
          </a:bodyPr>
          <a:lstStyle/>
          <a:p>
            <a:r>
              <a:rPr lang="en-US" sz="6000" i="1" dirty="0">
                <a:solidFill>
                  <a:schemeClr val="bg1"/>
                </a:solidFill>
                <a:cs typeface="Aharoni" panose="02010803020104030203" pitchFamily="2" charset="-79"/>
              </a:rPr>
              <a:t>Awesome!</a:t>
            </a:r>
          </a:p>
        </p:txBody>
      </p:sp>
      <p:sp>
        <p:nvSpPr>
          <p:cNvPr id="2" name="TextBox 1">
            <a:extLst>
              <a:ext uri="{FF2B5EF4-FFF2-40B4-BE49-F238E27FC236}">
                <a16:creationId xmlns:a16="http://schemas.microsoft.com/office/drawing/2014/main" id="{00E3C854-ED8C-1BD2-6145-E2C696CD9C63}"/>
              </a:ext>
            </a:extLst>
          </p:cNvPr>
          <p:cNvSpPr txBox="1"/>
          <p:nvPr/>
        </p:nvSpPr>
        <p:spPr>
          <a:xfrm>
            <a:off x="7010400" y="6096000"/>
            <a:ext cx="1828800" cy="639762"/>
          </a:xfrm>
          <a:prstGeom prst="rect">
            <a:avLst/>
          </a:prstGeom>
          <a:solidFill>
            <a:schemeClr val="bg1"/>
          </a:solidFill>
          <a:ln>
            <a:solidFill>
              <a:schemeClr val="bg1"/>
            </a:solidFill>
          </a:ln>
        </p:spPr>
        <p:txBody>
          <a:bodyPr wrap="square" rtlCol="0">
            <a:spAutoFit/>
          </a:bodyPr>
          <a:lstStyle/>
          <a:p>
            <a:endParaRPr lang="en-US" dirty="0"/>
          </a:p>
        </p:txBody>
      </p:sp>
      <p:pic>
        <p:nvPicPr>
          <p:cNvPr id="3" name="Content Placeholder 10" descr="A picture containing person, person&#10;&#10;Description automatically generated">
            <a:extLst>
              <a:ext uri="{FF2B5EF4-FFF2-40B4-BE49-F238E27FC236}">
                <a16:creationId xmlns:a16="http://schemas.microsoft.com/office/drawing/2014/main" id="{8F64AACB-02C5-D2B6-71FA-020898A204C3}"/>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481190" y="2133600"/>
            <a:ext cx="6181619" cy="4120721"/>
          </a:xfrm>
        </p:spPr>
      </p:pic>
    </p:spTree>
    <p:custDataLst>
      <p:tags r:id="rId1"/>
    </p:custDataLst>
    <p:extLst>
      <p:ext uri="{BB962C8B-B14F-4D97-AF65-F5344CB8AC3E}">
        <p14:creationId xmlns:p14="http://schemas.microsoft.com/office/powerpoint/2010/main" val="165665171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CCEA6-F31B-8A0F-971E-A3AB0C4FC6ED}"/>
              </a:ext>
            </a:extLst>
          </p:cNvPr>
          <p:cNvSpPr>
            <a:spLocks noGrp="1"/>
          </p:cNvSpPr>
          <p:nvPr>
            <p:ph type="title"/>
          </p:nvPr>
        </p:nvSpPr>
        <p:spPr>
          <a:xfrm>
            <a:off x="1143000" y="152400"/>
            <a:ext cx="7010400" cy="868362"/>
          </a:xfrm>
        </p:spPr>
        <p:txBody>
          <a:bodyPr>
            <a:normAutofit/>
          </a:bodyPr>
          <a:lstStyle/>
          <a:p>
            <a:r>
              <a:rPr lang="en-US" sz="4800" dirty="0"/>
              <a:t>DA Responsibilities</a:t>
            </a:r>
          </a:p>
        </p:txBody>
      </p:sp>
      <p:sp>
        <p:nvSpPr>
          <p:cNvPr id="3" name="Content Placeholder 2">
            <a:extLst>
              <a:ext uri="{FF2B5EF4-FFF2-40B4-BE49-F238E27FC236}">
                <a16:creationId xmlns:a16="http://schemas.microsoft.com/office/drawing/2014/main" id="{04EBA99F-351A-F5A4-4074-1B9942062BF8}"/>
              </a:ext>
            </a:extLst>
          </p:cNvPr>
          <p:cNvSpPr>
            <a:spLocks noGrp="1"/>
          </p:cNvSpPr>
          <p:nvPr>
            <p:ph idx="1"/>
          </p:nvPr>
        </p:nvSpPr>
        <p:spPr>
          <a:xfrm>
            <a:off x="0" y="1828800"/>
            <a:ext cx="9067800" cy="4953000"/>
          </a:xfrm>
        </p:spPr>
        <p:txBody>
          <a:bodyPr>
            <a:noAutofit/>
          </a:bodyPr>
          <a:lstStyle/>
          <a:p>
            <a:pPr marL="514350" marR="0" lvl="0" indent="-514350">
              <a:lnSpc>
                <a:spcPct val="107000"/>
              </a:lnSpc>
              <a:spcBef>
                <a:spcPts val="0"/>
              </a:spcBef>
              <a:spcAft>
                <a:spcPts val="0"/>
              </a:spcAft>
              <a:buFont typeface="+mj-lt"/>
              <a:buAutoNum type="arabicPeriod"/>
            </a:pPr>
            <a:r>
              <a:rPr lang="en-US" sz="3000" dirty="0">
                <a:effectLst/>
                <a:latin typeface="Calibri" panose="020F0502020204030204" pitchFamily="34" charset="0"/>
                <a:ea typeface="Calibri" panose="020F0502020204030204" pitchFamily="34" charset="0"/>
                <a:cs typeface="Calibri" panose="020F0502020204030204" pitchFamily="34" charset="0"/>
              </a:rPr>
              <a:t>Identify potential host institutions (schools, organizations, agencies) and share information on benefits of K-Kids; follow-up to assist in decision. </a:t>
            </a:r>
            <a:endParaRPr lang="en-US" sz="3000" dirty="0">
              <a:effectLst/>
              <a:latin typeface="Calibri" panose="020F0502020204030204" pitchFamily="34" charset="0"/>
              <a:ea typeface="Calibri" panose="020F0502020204030204" pitchFamily="34" charset="0"/>
              <a:cs typeface="Times New Roman" panose="02020603050405020304" pitchFamily="18" charset="0"/>
            </a:endParaRPr>
          </a:p>
          <a:p>
            <a:pPr marL="514350" marR="0" lvl="0" indent="-514350">
              <a:lnSpc>
                <a:spcPct val="107000"/>
              </a:lnSpc>
              <a:spcBef>
                <a:spcPts val="0"/>
              </a:spcBef>
              <a:spcAft>
                <a:spcPts val="0"/>
              </a:spcAft>
              <a:buFont typeface="+mj-lt"/>
              <a:buAutoNum type="arabicPeriod"/>
            </a:pPr>
            <a:r>
              <a:rPr lang="en-US" sz="3000" dirty="0">
                <a:effectLst/>
                <a:latin typeface="Calibri" panose="020F0502020204030204" pitchFamily="34" charset="0"/>
                <a:ea typeface="Calibri" panose="020F0502020204030204" pitchFamily="34" charset="0"/>
                <a:cs typeface="Calibri" panose="020F0502020204030204" pitchFamily="34" charset="0"/>
              </a:rPr>
              <a:t>Match potential host sites and local Kiwanis clubs; facilitate a meeting, then encourage a relationship. </a:t>
            </a:r>
            <a:r>
              <a:rPr lang="en-US" sz="3000" dirty="0">
                <a:latin typeface="Calibri" panose="020F0502020204030204" pitchFamily="34" charset="0"/>
                <a:ea typeface="Calibri" panose="020F0502020204030204" pitchFamily="34" charset="0"/>
                <a:cs typeface="Times New Roman" panose="02020603050405020304" pitchFamily="18" charset="0"/>
              </a:rPr>
              <a:t>[</a:t>
            </a:r>
            <a:r>
              <a:rPr lang="en-US" sz="3000" dirty="0">
                <a:effectLst/>
                <a:latin typeface="Calibri" panose="020F0502020204030204" pitchFamily="34" charset="0"/>
                <a:ea typeface="Calibri" panose="020F0502020204030204" pitchFamily="34" charset="0"/>
                <a:cs typeface="Calibri" panose="020F0502020204030204" pitchFamily="34" charset="0"/>
              </a:rPr>
              <a:t>If a Kiwanis club is not available to sponsor, assist the host institution with chartering and how to renew </a:t>
            </a:r>
            <a:r>
              <a:rPr lang="en-US" sz="3000" dirty="0">
                <a:latin typeface="Calibri" panose="020F0502020204030204" pitchFamily="34" charset="0"/>
                <a:ea typeface="Calibri" panose="020F0502020204030204" pitchFamily="34" charset="0"/>
                <a:cs typeface="Calibri" panose="020F0502020204030204" pitchFamily="34" charset="0"/>
              </a:rPr>
              <a:t>club </a:t>
            </a:r>
            <a:r>
              <a:rPr lang="en-US" sz="3000" dirty="0">
                <a:effectLst/>
                <a:latin typeface="Calibri" panose="020F0502020204030204" pitchFamily="34" charset="0"/>
                <a:ea typeface="Calibri" panose="020F0502020204030204" pitchFamily="34" charset="0"/>
                <a:cs typeface="Calibri" panose="020F0502020204030204" pitchFamily="34" charset="0"/>
              </a:rPr>
              <a:t>annually. </a:t>
            </a:r>
            <a:r>
              <a:rPr lang="en-US" sz="3000" dirty="0">
                <a:latin typeface="Calibri" panose="020F0502020204030204" pitchFamily="34" charset="0"/>
                <a:ea typeface="Calibri" panose="020F0502020204030204" pitchFamily="34" charset="0"/>
                <a:cs typeface="Calibri" panose="020F0502020204030204" pitchFamily="34" charset="0"/>
              </a:rPr>
              <a:t>In</a:t>
            </a:r>
            <a:r>
              <a:rPr lang="en-US" sz="3000" dirty="0">
                <a:effectLst/>
                <a:latin typeface="Calibri" panose="020F0502020204030204" pitchFamily="34" charset="0"/>
                <a:ea typeface="Calibri" panose="020F0502020204030204" pitchFamily="34" charset="0"/>
                <a:cs typeface="Calibri" panose="020F0502020204030204" pitchFamily="34" charset="0"/>
              </a:rPr>
              <a:t>form KI of no Kiwanis club is sponsor.]</a:t>
            </a:r>
          </a:p>
          <a:p>
            <a:pPr marL="514350" marR="0" lvl="0" indent="-514350">
              <a:lnSpc>
                <a:spcPct val="107000"/>
              </a:lnSpc>
              <a:spcBef>
                <a:spcPts val="0"/>
              </a:spcBef>
              <a:spcAft>
                <a:spcPts val="0"/>
              </a:spcAft>
              <a:buFont typeface="+mj-lt"/>
              <a:buAutoNum type="arabicPeriod"/>
            </a:pPr>
            <a:r>
              <a:rPr lang="en-US" sz="3000" dirty="0">
                <a:latin typeface="Calibri" panose="020F0502020204030204" pitchFamily="34" charset="0"/>
                <a:ea typeface="Calibri" panose="020F0502020204030204" pitchFamily="34" charset="0"/>
                <a:cs typeface="Calibri" panose="020F0502020204030204" pitchFamily="34" charset="0"/>
              </a:rPr>
              <a:t>Welcome and check on new club advisors.</a:t>
            </a:r>
            <a:endParaRPr lang="en-US" sz="3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Logo&#10;&#10;Description automatically generated">
            <a:extLst>
              <a:ext uri="{FF2B5EF4-FFF2-40B4-BE49-F238E27FC236}">
                <a16:creationId xmlns:a16="http://schemas.microsoft.com/office/drawing/2014/main" id="{F37281D5-B650-846D-DE99-93FD2ED5E8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9000" y="5921188"/>
            <a:ext cx="1828800" cy="860612"/>
          </a:xfrm>
          <a:prstGeom prst="rect">
            <a:avLst/>
          </a:prstGeom>
        </p:spPr>
      </p:pic>
    </p:spTree>
    <p:extLst>
      <p:ext uri="{BB962C8B-B14F-4D97-AF65-F5344CB8AC3E}">
        <p14:creationId xmlns:p14="http://schemas.microsoft.com/office/powerpoint/2010/main" val="1120439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B72434-3F97-4EF0-8DAF-F57CA56339D8}"/>
              </a:ext>
            </a:extLst>
          </p:cNvPr>
          <p:cNvSpPr>
            <a:spLocks noGrp="1"/>
          </p:cNvSpPr>
          <p:nvPr>
            <p:ph type="title"/>
          </p:nvPr>
        </p:nvSpPr>
        <p:spPr>
          <a:xfrm>
            <a:off x="304800" y="152400"/>
            <a:ext cx="8915400" cy="868362"/>
          </a:xfrm>
        </p:spPr>
        <p:txBody>
          <a:bodyPr>
            <a:noAutofit/>
          </a:bodyPr>
          <a:lstStyle/>
          <a:p>
            <a:r>
              <a:rPr lang="en-US" sz="4800" dirty="0"/>
              <a:t>Needed to start a K-Kids</a:t>
            </a:r>
          </a:p>
        </p:txBody>
      </p:sp>
      <p:sp>
        <p:nvSpPr>
          <p:cNvPr id="5" name="Text Placeholder 4">
            <a:extLst>
              <a:ext uri="{FF2B5EF4-FFF2-40B4-BE49-F238E27FC236}">
                <a16:creationId xmlns:a16="http://schemas.microsoft.com/office/drawing/2014/main" id="{A39590F2-904F-4448-BFDF-CA2F1EC34268}"/>
              </a:ext>
            </a:extLst>
          </p:cNvPr>
          <p:cNvSpPr>
            <a:spLocks noGrp="1"/>
          </p:cNvSpPr>
          <p:nvPr>
            <p:ph idx="1"/>
          </p:nvPr>
        </p:nvSpPr>
        <p:spPr>
          <a:xfrm>
            <a:off x="-152400" y="1676400"/>
            <a:ext cx="8915400" cy="4572000"/>
          </a:xfrm>
        </p:spPr>
        <p:txBody>
          <a:bodyPr>
            <a:noAutofit/>
          </a:bodyPr>
          <a:lstStyle/>
          <a:p>
            <a:pPr marL="819156" indent="-457200">
              <a:spcBef>
                <a:spcPts val="0"/>
              </a:spcBef>
              <a:spcAft>
                <a:spcPts val="0"/>
              </a:spcAft>
            </a:pPr>
            <a:r>
              <a:rPr lang="en-US" dirty="0">
                <a:latin typeface="+mj-lt"/>
              </a:rPr>
              <a:t>A school, youth organization, library or other community site that will host the SLP and provide a faculty advisor.</a:t>
            </a:r>
          </a:p>
          <a:p>
            <a:pPr marL="819156" indent="-457200">
              <a:spcBef>
                <a:spcPts val="0"/>
              </a:spcBef>
              <a:spcAft>
                <a:spcPts val="0"/>
              </a:spcAft>
            </a:pPr>
            <a:r>
              <a:rPr lang="en-US" dirty="0">
                <a:latin typeface="+mj-lt"/>
              </a:rPr>
              <a:t>At least 15 students that will serve as K-Kids members.</a:t>
            </a:r>
          </a:p>
          <a:p>
            <a:pPr marL="819156" indent="-457200">
              <a:spcBef>
                <a:spcPts val="0"/>
              </a:spcBef>
              <a:spcAft>
                <a:spcPts val="0"/>
              </a:spcAft>
            </a:pPr>
            <a:r>
              <a:rPr lang="en-US" dirty="0">
                <a:latin typeface="+mj-lt"/>
              </a:rPr>
              <a:t>A sponsoring Kiwanis club (preferred): Pays fees and celebrates and/or partners on service of K-Kids club. </a:t>
            </a:r>
          </a:p>
          <a:p>
            <a:pPr marL="819156" indent="-457200">
              <a:spcBef>
                <a:spcPts val="0"/>
              </a:spcBef>
              <a:spcAft>
                <a:spcPts val="0"/>
              </a:spcAft>
            </a:pPr>
            <a:r>
              <a:rPr lang="en-US" dirty="0">
                <a:latin typeface="+mj-lt"/>
              </a:rPr>
              <a:t>Kiwanis advisor to assist with activities and be the liaison to the sponsoring Kiwanis club. </a:t>
            </a:r>
          </a:p>
          <a:p>
            <a:pPr marL="819156" indent="-457200">
              <a:spcBef>
                <a:spcPts val="0"/>
              </a:spcBef>
              <a:spcAft>
                <a:spcPts val="0"/>
              </a:spcAft>
            </a:pPr>
            <a:r>
              <a:rPr lang="en-US" dirty="0">
                <a:latin typeface="+mj-lt"/>
              </a:rPr>
              <a:t>Host site agrees club will follow KI youth protection policies and use club’s program materials/resources for service and leadership.</a:t>
            </a:r>
          </a:p>
          <a:p>
            <a:pPr marL="513874" indent="-310991">
              <a:spcBef>
                <a:spcPts val="0"/>
              </a:spcBef>
              <a:spcAft>
                <a:spcPts val="0"/>
              </a:spcAft>
            </a:pPr>
            <a:endParaRPr lang="en-US" dirty="0">
              <a:latin typeface="+mj-lt"/>
            </a:endParaRPr>
          </a:p>
          <a:p>
            <a:pPr marL="513874" indent="-310991">
              <a:spcBef>
                <a:spcPts val="0"/>
              </a:spcBef>
              <a:spcAft>
                <a:spcPts val="0"/>
              </a:spcAft>
            </a:pPr>
            <a:endParaRPr lang="en-US" dirty="0">
              <a:latin typeface="+mj-lt"/>
            </a:endParaRPr>
          </a:p>
        </p:txBody>
      </p:sp>
      <p:pic>
        <p:nvPicPr>
          <p:cNvPr id="2" name="Picture 1" descr="Logo&#10;&#10;Description automatically generated">
            <a:extLst>
              <a:ext uri="{FF2B5EF4-FFF2-40B4-BE49-F238E27FC236}">
                <a16:creationId xmlns:a16="http://schemas.microsoft.com/office/drawing/2014/main" id="{70EC1D59-D6FF-AD63-C450-1D8FA899FA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9000" y="5997388"/>
            <a:ext cx="1828800" cy="860612"/>
          </a:xfrm>
          <a:prstGeom prst="rect">
            <a:avLst/>
          </a:prstGeom>
        </p:spPr>
      </p:pic>
    </p:spTree>
    <p:extLst>
      <p:ext uri="{BB962C8B-B14F-4D97-AF65-F5344CB8AC3E}">
        <p14:creationId xmlns:p14="http://schemas.microsoft.com/office/powerpoint/2010/main" val="3891032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9246-A15A-C6D3-A76B-4E37A75731A1}"/>
              </a:ext>
            </a:extLst>
          </p:cNvPr>
          <p:cNvSpPr>
            <a:spLocks noGrp="1"/>
          </p:cNvSpPr>
          <p:nvPr>
            <p:ph type="title"/>
          </p:nvPr>
        </p:nvSpPr>
        <p:spPr>
          <a:xfrm>
            <a:off x="76200" y="152400"/>
            <a:ext cx="9296400" cy="868362"/>
          </a:xfrm>
        </p:spPr>
        <p:txBody>
          <a:bodyPr>
            <a:noAutofit/>
          </a:bodyPr>
          <a:lstStyle/>
          <a:p>
            <a:r>
              <a:rPr lang="en-US" sz="4100" dirty="0"/>
              <a:t>Strategic places to grow clubs</a:t>
            </a:r>
          </a:p>
        </p:txBody>
      </p:sp>
      <p:sp>
        <p:nvSpPr>
          <p:cNvPr id="3" name="Text Placeholder 2">
            <a:extLst>
              <a:ext uri="{FF2B5EF4-FFF2-40B4-BE49-F238E27FC236}">
                <a16:creationId xmlns:a16="http://schemas.microsoft.com/office/drawing/2014/main" id="{29B84D45-40CF-4505-7566-D0ECDD0C1EC6}"/>
              </a:ext>
            </a:extLst>
          </p:cNvPr>
          <p:cNvSpPr>
            <a:spLocks noGrp="1"/>
          </p:cNvSpPr>
          <p:nvPr>
            <p:ph idx="1"/>
          </p:nvPr>
        </p:nvSpPr>
        <p:spPr>
          <a:xfrm>
            <a:off x="76200" y="1828800"/>
            <a:ext cx="5562600" cy="4572000"/>
          </a:xfrm>
        </p:spPr>
        <p:txBody>
          <a:bodyPr>
            <a:noAutofit/>
          </a:bodyPr>
          <a:lstStyle/>
          <a:p>
            <a:pPr>
              <a:spcBef>
                <a:spcPts val="0"/>
              </a:spcBef>
            </a:pPr>
            <a:r>
              <a:rPr lang="en-US" dirty="0">
                <a:solidFill>
                  <a:schemeClr val="tx1">
                    <a:lumMod val="95000"/>
                    <a:lumOff val="5000"/>
                  </a:schemeClr>
                </a:solidFill>
                <a:latin typeface="+mn-lt"/>
                <a:ea typeface="Calibri" panose="020F0502020204030204" pitchFamily="34" charset="0"/>
                <a:cs typeface="Arial" panose="020B0604020202020204" pitchFamily="34" charset="0"/>
              </a:rPr>
              <a:t>School districts and communities without K-Kids where Builders Clubs and/or Key Clubs exist.</a:t>
            </a:r>
          </a:p>
          <a:p>
            <a:pPr>
              <a:spcBef>
                <a:spcPts val="0"/>
              </a:spcBef>
            </a:pPr>
            <a:r>
              <a:rPr lang="en-US" dirty="0">
                <a:solidFill>
                  <a:schemeClr val="tx1">
                    <a:lumMod val="95000"/>
                    <a:lumOff val="5000"/>
                  </a:schemeClr>
                </a:solidFill>
                <a:latin typeface="+mn-lt"/>
                <a:ea typeface="Calibri" panose="020F0502020204030204" pitchFamily="34" charset="0"/>
                <a:cs typeface="Arial" panose="020B0604020202020204" pitchFamily="34" charset="0"/>
              </a:rPr>
              <a:t>School districts without service or leadership development.</a:t>
            </a:r>
          </a:p>
          <a:p>
            <a:pPr>
              <a:spcBef>
                <a:spcPts val="0"/>
              </a:spcBef>
            </a:pPr>
            <a:r>
              <a:rPr lang="en-US" dirty="0">
                <a:solidFill>
                  <a:schemeClr val="tx1">
                    <a:lumMod val="95000"/>
                    <a:lumOff val="5000"/>
                  </a:schemeClr>
                </a:solidFill>
                <a:latin typeface="+mn-lt"/>
                <a:ea typeface="Calibri" panose="020F0502020204030204" pitchFamily="34" charset="0"/>
                <a:cs typeface="Arial" panose="020B0604020202020204" pitchFamily="34" charset="0"/>
              </a:rPr>
              <a:t>Youth organizations or centers with young members and no service or leadership programs.</a:t>
            </a:r>
          </a:p>
          <a:p>
            <a:pPr>
              <a:spcBef>
                <a:spcPts val="0"/>
              </a:spcBef>
            </a:pPr>
            <a:r>
              <a:rPr lang="en-US" dirty="0">
                <a:solidFill>
                  <a:schemeClr val="tx1">
                    <a:lumMod val="95000"/>
                    <a:lumOff val="5000"/>
                  </a:schemeClr>
                </a:solidFill>
                <a:latin typeface="+mn-lt"/>
                <a:ea typeface="Calibri" panose="020F0502020204030204" pitchFamily="34" charset="0"/>
                <a:cs typeface="Arial" panose="020B0604020202020204" pitchFamily="34" charset="0"/>
              </a:rPr>
              <a:t>Communities where Kiwanis club(s) are active and well-known.</a:t>
            </a:r>
          </a:p>
          <a:p>
            <a:pPr>
              <a:spcBef>
                <a:spcPts val="0"/>
              </a:spcBef>
            </a:pPr>
            <a:endParaRPr lang="en-US" dirty="0">
              <a:solidFill>
                <a:schemeClr val="tx1">
                  <a:lumMod val="95000"/>
                  <a:lumOff val="5000"/>
                </a:schemeClr>
              </a:solidFill>
              <a:latin typeface="+mn-lt"/>
              <a:ea typeface="Calibri" panose="020F0502020204030204" pitchFamily="34" charset="0"/>
              <a:cs typeface="Arial" panose="020B0604020202020204" pitchFamily="34" charset="0"/>
            </a:endParaRPr>
          </a:p>
          <a:p>
            <a:endParaRPr lang="en-US" dirty="0">
              <a:latin typeface="+mn-lt"/>
              <a:cs typeface="Arial" panose="020B0604020202020204" pitchFamily="34" charset="0"/>
            </a:endParaRPr>
          </a:p>
        </p:txBody>
      </p:sp>
      <p:pic>
        <p:nvPicPr>
          <p:cNvPr id="4" name="Picture 3" descr="Text, whiteboard&#10;&#10;Description automatically generated">
            <a:extLst>
              <a:ext uri="{FF2B5EF4-FFF2-40B4-BE49-F238E27FC236}">
                <a16:creationId xmlns:a16="http://schemas.microsoft.com/office/drawing/2014/main" id="{E51030AB-F6F7-3A36-7DBB-4D1C58460A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04" r="3694"/>
          <a:stretch/>
        </p:blipFill>
        <p:spPr>
          <a:xfrm>
            <a:off x="5486400" y="2726768"/>
            <a:ext cx="3657600" cy="1960693"/>
          </a:xfrm>
          <a:prstGeom prst="rect">
            <a:avLst/>
          </a:prstGeom>
        </p:spPr>
      </p:pic>
      <p:pic>
        <p:nvPicPr>
          <p:cNvPr id="6" name="Picture 5" descr="Logo&#10;&#10;Description automatically generated">
            <a:extLst>
              <a:ext uri="{FF2B5EF4-FFF2-40B4-BE49-F238E27FC236}">
                <a16:creationId xmlns:a16="http://schemas.microsoft.com/office/drawing/2014/main" id="{9CAAFDC3-4EC1-D559-EDAA-7618EC0A05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9000" y="5943600"/>
            <a:ext cx="1828800" cy="860612"/>
          </a:xfrm>
          <a:prstGeom prst="rect">
            <a:avLst/>
          </a:prstGeom>
        </p:spPr>
      </p:pic>
    </p:spTree>
    <p:extLst>
      <p:ext uri="{BB962C8B-B14F-4D97-AF65-F5344CB8AC3E}">
        <p14:creationId xmlns:p14="http://schemas.microsoft.com/office/powerpoint/2010/main" val="4078752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9246-A15A-C6D3-A76B-4E37A75731A1}"/>
              </a:ext>
            </a:extLst>
          </p:cNvPr>
          <p:cNvSpPr>
            <a:spLocks noGrp="1"/>
          </p:cNvSpPr>
          <p:nvPr>
            <p:ph type="title"/>
          </p:nvPr>
        </p:nvSpPr>
        <p:spPr>
          <a:xfrm>
            <a:off x="152400" y="152400"/>
            <a:ext cx="8915400" cy="868362"/>
          </a:xfrm>
        </p:spPr>
        <p:txBody>
          <a:bodyPr>
            <a:noAutofit/>
          </a:bodyPr>
          <a:lstStyle/>
          <a:p>
            <a:r>
              <a:rPr lang="en-US" sz="4800" dirty="0"/>
              <a:t>Ask Kiwanis clubs to help</a:t>
            </a:r>
          </a:p>
        </p:txBody>
      </p:sp>
      <p:sp>
        <p:nvSpPr>
          <p:cNvPr id="3" name="Text Placeholder 2">
            <a:extLst>
              <a:ext uri="{FF2B5EF4-FFF2-40B4-BE49-F238E27FC236}">
                <a16:creationId xmlns:a16="http://schemas.microsoft.com/office/drawing/2014/main" id="{29B84D45-40CF-4505-7566-D0ECDD0C1EC6}"/>
              </a:ext>
            </a:extLst>
          </p:cNvPr>
          <p:cNvSpPr>
            <a:spLocks noGrp="1"/>
          </p:cNvSpPr>
          <p:nvPr>
            <p:ph idx="1"/>
          </p:nvPr>
        </p:nvSpPr>
        <p:spPr>
          <a:xfrm>
            <a:off x="51169" y="1828800"/>
            <a:ext cx="6959231" cy="4572000"/>
          </a:xfrm>
        </p:spPr>
        <p:txBody>
          <a:bodyPr>
            <a:noAutofit/>
          </a:bodyPr>
          <a:lstStyle/>
          <a:p>
            <a:pPr>
              <a:spcBef>
                <a:spcPts val="0"/>
              </a:spcBef>
              <a:buFont typeface="Arial" panose="020B0604020202020204" pitchFamily="34" charset="0"/>
              <a:buChar char="•"/>
            </a:pPr>
            <a:r>
              <a:rPr lang="en-US" sz="3000" dirty="0">
                <a:solidFill>
                  <a:schemeClr val="tx1">
                    <a:lumMod val="95000"/>
                    <a:lumOff val="5000"/>
                  </a:schemeClr>
                </a:solidFill>
                <a:latin typeface="+mj-lt"/>
                <a:ea typeface="Calibri" panose="020F0502020204030204" pitchFamily="34" charset="0"/>
              </a:rPr>
              <a:t>Engage Kiwanis clubs that serve schools with Terrific Kids or BUGS program to sponsor and help create a K-Kids club at their school.</a:t>
            </a:r>
          </a:p>
          <a:p>
            <a:pPr>
              <a:spcBef>
                <a:spcPts val="0"/>
              </a:spcBef>
              <a:buFont typeface="Arial" panose="020B0604020202020204" pitchFamily="34" charset="0"/>
              <a:buChar char="•"/>
            </a:pPr>
            <a:r>
              <a:rPr lang="en-US" sz="3000" dirty="0">
                <a:solidFill>
                  <a:schemeClr val="tx1">
                    <a:lumMod val="95000"/>
                    <a:lumOff val="5000"/>
                  </a:schemeClr>
                </a:solidFill>
                <a:latin typeface="+mj-lt"/>
                <a:ea typeface="Calibri" panose="020F0502020204030204" pitchFamily="34" charset="0"/>
              </a:rPr>
              <a:t>Ask clubs sponsoring a Builders Club or Key Club to consider sponsoring a K-Kids.</a:t>
            </a:r>
          </a:p>
          <a:p>
            <a:pPr>
              <a:spcBef>
                <a:spcPts val="0"/>
              </a:spcBef>
              <a:buFont typeface="Arial" panose="020B0604020202020204" pitchFamily="34" charset="0"/>
              <a:buChar char="•"/>
            </a:pPr>
            <a:r>
              <a:rPr lang="en-US" sz="3000" dirty="0">
                <a:solidFill>
                  <a:schemeClr val="tx1">
                    <a:lumMod val="95000"/>
                    <a:lumOff val="5000"/>
                  </a:schemeClr>
                </a:solidFill>
                <a:latin typeface="+mj-lt"/>
                <a:ea typeface="Calibri" panose="020F0502020204030204" pitchFamily="34" charset="0"/>
              </a:rPr>
              <a:t>Invite current or retired elementary teachers in your Kiwanis clubs to pitch creating a new club in their school.</a:t>
            </a:r>
          </a:p>
          <a:p>
            <a:pPr>
              <a:buFont typeface="Arial" panose="020B0604020202020204" pitchFamily="34" charset="0"/>
              <a:buChar char="•"/>
            </a:pPr>
            <a:endParaRPr lang="en-US" sz="3000" dirty="0"/>
          </a:p>
        </p:txBody>
      </p:sp>
      <p:pic>
        <p:nvPicPr>
          <p:cNvPr id="7" name="Picture 6" descr="A picture containing person&#10;&#10;Description automatically generated">
            <a:extLst>
              <a:ext uri="{FF2B5EF4-FFF2-40B4-BE49-F238E27FC236}">
                <a16:creationId xmlns:a16="http://schemas.microsoft.com/office/drawing/2014/main" id="{1DB76131-A3F7-487C-6D9C-2237C2435A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518" t="10926" r="28395"/>
          <a:stretch/>
        </p:blipFill>
        <p:spPr>
          <a:xfrm>
            <a:off x="7001568" y="2438400"/>
            <a:ext cx="2142432" cy="2952750"/>
          </a:xfrm>
          <a:prstGeom prst="rect">
            <a:avLst/>
          </a:prstGeom>
        </p:spPr>
      </p:pic>
      <p:pic>
        <p:nvPicPr>
          <p:cNvPr id="4" name="Picture 3" descr="Logo&#10;&#10;Description automatically generated">
            <a:extLst>
              <a:ext uri="{FF2B5EF4-FFF2-40B4-BE49-F238E27FC236}">
                <a16:creationId xmlns:a16="http://schemas.microsoft.com/office/drawing/2014/main" id="{916C206A-85BE-12A1-765B-99C819C6BE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5844988"/>
            <a:ext cx="1828800" cy="860612"/>
          </a:xfrm>
          <a:prstGeom prst="rect">
            <a:avLst/>
          </a:prstGeom>
        </p:spPr>
      </p:pic>
    </p:spTree>
    <p:extLst>
      <p:ext uri="{BB962C8B-B14F-4D97-AF65-F5344CB8AC3E}">
        <p14:creationId xmlns:p14="http://schemas.microsoft.com/office/powerpoint/2010/main" val="41178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7DA3-83D5-E1F9-511A-A960DD823EB4}"/>
              </a:ext>
            </a:extLst>
          </p:cNvPr>
          <p:cNvSpPr>
            <a:spLocks noGrp="1"/>
          </p:cNvSpPr>
          <p:nvPr>
            <p:ph type="title"/>
          </p:nvPr>
        </p:nvSpPr>
        <p:spPr>
          <a:xfrm>
            <a:off x="-76200" y="131135"/>
            <a:ext cx="9372600" cy="868362"/>
          </a:xfrm>
        </p:spPr>
        <p:txBody>
          <a:bodyPr>
            <a:noAutofit/>
          </a:bodyPr>
          <a:lstStyle/>
          <a:p>
            <a:r>
              <a:rPr lang="en-US" sz="4800" dirty="0"/>
              <a:t>SLPs benefit Kiwanis clubs</a:t>
            </a:r>
          </a:p>
        </p:txBody>
      </p:sp>
      <p:sp>
        <p:nvSpPr>
          <p:cNvPr id="3" name="Text Placeholder 2">
            <a:extLst>
              <a:ext uri="{FF2B5EF4-FFF2-40B4-BE49-F238E27FC236}">
                <a16:creationId xmlns:a16="http://schemas.microsoft.com/office/drawing/2014/main" id="{BBDDB384-CE79-62F8-D404-FCF0ADC790FE}"/>
              </a:ext>
            </a:extLst>
          </p:cNvPr>
          <p:cNvSpPr>
            <a:spLocks noGrp="1"/>
          </p:cNvSpPr>
          <p:nvPr>
            <p:ph idx="1"/>
          </p:nvPr>
        </p:nvSpPr>
        <p:spPr>
          <a:xfrm>
            <a:off x="85725" y="3869111"/>
            <a:ext cx="8667750" cy="3657600"/>
          </a:xfrm>
        </p:spPr>
        <p:txBody>
          <a:bodyPr>
            <a:noAutofit/>
          </a:bodyPr>
          <a:lstStyle/>
          <a:p>
            <a:pPr>
              <a:spcBef>
                <a:spcPts val="0"/>
              </a:spcBef>
              <a:spcAft>
                <a:spcPts val="0"/>
              </a:spcAft>
              <a:buFont typeface="Arial" panose="020B0604020202020204" pitchFamily="34" charset="0"/>
              <a:buChar char="•"/>
            </a:pPr>
            <a:r>
              <a:rPr lang="en-US" dirty="0">
                <a:latin typeface="+mn-lt"/>
              </a:rPr>
              <a:t>Builds the Kiwanis club’s visibility and leadership in the community.</a:t>
            </a:r>
          </a:p>
          <a:p>
            <a:pPr>
              <a:spcBef>
                <a:spcPts val="0"/>
              </a:spcBef>
              <a:spcAft>
                <a:spcPts val="0"/>
              </a:spcAft>
              <a:buFont typeface="Arial" panose="020B0604020202020204" pitchFamily="34" charset="0"/>
              <a:buChar char="•"/>
            </a:pPr>
            <a:r>
              <a:rPr lang="en-US" dirty="0">
                <a:latin typeface="+mn-lt"/>
              </a:rPr>
              <a:t>Provides a stronger connection and relationship to their community’s youth, adults, and schools.</a:t>
            </a:r>
          </a:p>
          <a:p>
            <a:pPr>
              <a:spcBef>
                <a:spcPts val="0"/>
              </a:spcBef>
              <a:spcAft>
                <a:spcPts val="0"/>
              </a:spcAft>
              <a:buFont typeface="Arial" panose="020B0604020202020204" pitchFamily="34" charset="0"/>
              <a:buChar char="•"/>
            </a:pPr>
            <a:r>
              <a:rPr lang="en-US" dirty="0">
                <a:latin typeface="+mn-lt"/>
              </a:rPr>
              <a:t>Kiwanians gain opportunities for ongoing meaningful service and inter-generational engagement.</a:t>
            </a:r>
          </a:p>
          <a:p>
            <a:pPr marL="203195" indent="0">
              <a:spcBef>
                <a:spcPts val="0"/>
              </a:spcBef>
              <a:spcAft>
                <a:spcPts val="0"/>
              </a:spcAft>
              <a:buNone/>
            </a:pPr>
            <a:endParaRPr lang="en-US" dirty="0">
              <a:latin typeface="+mn-lt"/>
            </a:endParaRPr>
          </a:p>
          <a:p>
            <a:pPr>
              <a:spcBef>
                <a:spcPts val="0"/>
              </a:spcBef>
              <a:spcAft>
                <a:spcPts val="0"/>
              </a:spcAft>
              <a:buFont typeface="Arial" panose="020B0604020202020204" pitchFamily="34" charset="0"/>
              <a:buChar char="•"/>
            </a:pPr>
            <a:endParaRPr lang="en-US" dirty="0">
              <a:latin typeface="+mn-lt"/>
            </a:endParaRPr>
          </a:p>
          <a:p>
            <a:pPr>
              <a:spcBef>
                <a:spcPts val="0"/>
              </a:spcBef>
              <a:spcAft>
                <a:spcPts val="0"/>
              </a:spcAft>
              <a:buFont typeface="Arial" panose="020B0604020202020204" pitchFamily="34" charset="0"/>
              <a:buChar char="•"/>
            </a:pPr>
            <a:endParaRPr lang="en-US" dirty="0">
              <a:latin typeface="+mn-lt"/>
            </a:endParaRPr>
          </a:p>
        </p:txBody>
      </p:sp>
      <p:pic>
        <p:nvPicPr>
          <p:cNvPr id="4" name="Picture 3" descr="Logo&#10;&#10;Description automatically generated">
            <a:extLst>
              <a:ext uri="{FF2B5EF4-FFF2-40B4-BE49-F238E27FC236}">
                <a16:creationId xmlns:a16="http://schemas.microsoft.com/office/drawing/2014/main" id="{E84D71DD-3C7D-58BB-EDB9-B27D79A385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943600"/>
            <a:ext cx="1828800" cy="860612"/>
          </a:xfrm>
          <a:prstGeom prst="rect">
            <a:avLst/>
          </a:prstGeom>
        </p:spPr>
      </p:pic>
      <p:pic>
        <p:nvPicPr>
          <p:cNvPr id="5" name="Picture 4">
            <a:extLst>
              <a:ext uri="{FF2B5EF4-FFF2-40B4-BE49-F238E27FC236}">
                <a16:creationId xmlns:a16="http://schemas.microsoft.com/office/drawing/2014/main" id="{63EC8291-735E-05D1-A00E-47ED1B2ACE20}"/>
              </a:ext>
            </a:extLst>
          </p:cNvPr>
          <p:cNvPicPr>
            <a:picLocks noChangeAspect="1"/>
          </p:cNvPicPr>
          <p:nvPr/>
        </p:nvPicPr>
        <p:blipFill>
          <a:blip r:embed="rId4"/>
          <a:stretch>
            <a:fillRect/>
          </a:stretch>
        </p:blipFill>
        <p:spPr>
          <a:xfrm>
            <a:off x="2095500" y="1636795"/>
            <a:ext cx="4648200" cy="2232316"/>
          </a:xfrm>
          <a:prstGeom prst="rect">
            <a:avLst/>
          </a:prstGeom>
        </p:spPr>
      </p:pic>
    </p:spTree>
    <p:extLst>
      <p:ext uri="{BB962C8B-B14F-4D97-AF65-F5344CB8AC3E}">
        <p14:creationId xmlns:p14="http://schemas.microsoft.com/office/powerpoint/2010/main" val="2675807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DD6FD-402C-9E66-80F7-7AACD7D1A34E}"/>
              </a:ext>
            </a:extLst>
          </p:cNvPr>
          <p:cNvSpPr>
            <a:spLocks noGrp="1"/>
          </p:cNvSpPr>
          <p:nvPr>
            <p:ph type="title"/>
          </p:nvPr>
        </p:nvSpPr>
        <p:spPr>
          <a:xfrm>
            <a:off x="914400" y="228600"/>
            <a:ext cx="7772400" cy="868362"/>
          </a:xfrm>
        </p:spPr>
        <p:txBody>
          <a:bodyPr anchor="ctr">
            <a:noAutofit/>
          </a:bodyPr>
          <a:lstStyle/>
          <a:p>
            <a:r>
              <a:rPr lang="en-US" sz="5400" dirty="0"/>
              <a:t> Lean into learning</a:t>
            </a:r>
          </a:p>
        </p:txBody>
      </p:sp>
      <p:sp>
        <p:nvSpPr>
          <p:cNvPr id="3" name="Text Placeholder 2">
            <a:extLst>
              <a:ext uri="{FF2B5EF4-FFF2-40B4-BE49-F238E27FC236}">
                <a16:creationId xmlns:a16="http://schemas.microsoft.com/office/drawing/2014/main" id="{D0D591C1-FD3C-97C8-A580-4327EFE1BA78}"/>
              </a:ext>
            </a:extLst>
          </p:cNvPr>
          <p:cNvSpPr>
            <a:spLocks noGrp="1"/>
          </p:cNvSpPr>
          <p:nvPr>
            <p:ph idx="1"/>
          </p:nvPr>
        </p:nvSpPr>
        <p:spPr>
          <a:xfrm>
            <a:off x="0" y="1828800"/>
            <a:ext cx="9144000" cy="4572000"/>
          </a:xfrm>
        </p:spPr>
        <p:txBody>
          <a:bodyPr>
            <a:normAutofit/>
          </a:bodyPr>
          <a:lstStyle/>
          <a:p>
            <a:pPr marL="202883" indent="0">
              <a:lnSpc>
                <a:spcPct val="90000"/>
              </a:lnSpc>
              <a:spcBef>
                <a:spcPts val="900"/>
              </a:spcBef>
              <a:spcAft>
                <a:spcPts val="900"/>
              </a:spcAft>
              <a:buNone/>
            </a:pPr>
            <a:r>
              <a:rPr lang="en-US" sz="2600" b="1" i="1" dirty="0">
                <a:latin typeface="+mn-lt"/>
              </a:rPr>
              <a:t>Through K-Kids’ experiences, members learn essential life skills!</a:t>
            </a:r>
          </a:p>
          <a:p>
            <a:pPr marL="202883" indent="0">
              <a:lnSpc>
                <a:spcPct val="90000"/>
              </a:lnSpc>
              <a:spcBef>
                <a:spcPts val="639"/>
              </a:spcBef>
              <a:buNone/>
            </a:pPr>
            <a:r>
              <a:rPr lang="en-US" sz="2200" b="1" dirty="0">
                <a:latin typeface="+mn-lt"/>
              </a:rPr>
              <a:t>	SOFT SKILLS (interpersonal, unquantifiable)</a:t>
            </a:r>
          </a:p>
          <a:p>
            <a:pPr marL="202883" indent="0">
              <a:lnSpc>
                <a:spcPct val="90000"/>
              </a:lnSpc>
              <a:spcBef>
                <a:spcPts val="639"/>
              </a:spcBef>
              <a:buNone/>
            </a:pPr>
            <a:r>
              <a:rPr lang="en-US" sz="2200" dirty="0">
                <a:latin typeface="+mn-lt"/>
              </a:rPr>
              <a:t>	collaboration       	empathy         		resilience</a:t>
            </a:r>
          </a:p>
          <a:p>
            <a:pPr marL="202883" indent="0">
              <a:lnSpc>
                <a:spcPct val="90000"/>
              </a:lnSpc>
              <a:spcBef>
                <a:spcPts val="639"/>
              </a:spcBef>
              <a:buNone/>
            </a:pPr>
            <a:r>
              <a:rPr lang="en-US" sz="2200" dirty="0">
                <a:latin typeface="+mn-lt"/>
              </a:rPr>
              <a:t>	communication    	empowerment 		teamwork </a:t>
            </a:r>
          </a:p>
          <a:p>
            <a:pPr marL="202883" indent="0">
              <a:lnSpc>
                <a:spcPct val="90000"/>
              </a:lnSpc>
              <a:spcBef>
                <a:spcPts val="639"/>
              </a:spcBef>
              <a:buNone/>
            </a:pPr>
            <a:r>
              <a:rPr lang="en-US" sz="2200" dirty="0">
                <a:latin typeface="+mn-lt"/>
              </a:rPr>
              <a:t>	critical thinking            	problem-solving         	and more…  </a:t>
            </a:r>
          </a:p>
          <a:p>
            <a:pPr marL="202883" indent="0">
              <a:lnSpc>
                <a:spcPct val="90000"/>
              </a:lnSpc>
              <a:spcBef>
                <a:spcPts val="639"/>
              </a:spcBef>
              <a:buNone/>
            </a:pPr>
            <a:endParaRPr lang="en-US" sz="1200" b="1" dirty="0">
              <a:latin typeface="+mn-lt"/>
            </a:endParaRPr>
          </a:p>
          <a:p>
            <a:pPr marL="202883" indent="0">
              <a:lnSpc>
                <a:spcPct val="90000"/>
              </a:lnSpc>
              <a:spcBef>
                <a:spcPts val="639"/>
              </a:spcBef>
              <a:buNone/>
            </a:pPr>
            <a:r>
              <a:rPr lang="en-US" sz="2200" b="1" dirty="0">
                <a:latin typeface="+mn-lt"/>
              </a:rPr>
              <a:t>	HARD SKILLS (quantifiable, knowledge-based)</a:t>
            </a:r>
          </a:p>
          <a:p>
            <a:pPr marL="202883" indent="0">
              <a:lnSpc>
                <a:spcPct val="90000"/>
              </a:lnSpc>
              <a:spcBef>
                <a:spcPts val="639"/>
              </a:spcBef>
              <a:buNone/>
            </a:pPr>
            <a:r>
              <a:rPr lang="en-US" sz="2200" dirty="0">
                <a:latin typeface="+mn-lt"/>
              </a:rPr>
              <a:t>	budgeting              	fundraising		presenting	</a:t>
            </a:r>
          </a:p>
          <a:p>
            <a:pPr marL="202883" indent="0">
              <a:lnSpc>
                <a:spcPct val="90000"/>
              </a:lnSpc>
              <a:spcBef>
                <a:spcPts val="639"/>
              </a:spcBef>
              <a:buNone/>
            </a:pPr>
            <a:r>
              <a:rPr lang="en-US" sz="2200" dirty="0">
                <a:latin typeface="+mn-lt"/>
              </a:rPr>
              <a:t>	goal setting           	organizing		planning</a:t>
            </a:r>
          </a:p>
        </p:txBody>
      </p:sp>
      <p:pic>
        <p:nvPicPr>
          <p:cNvPr id="4" name="Picture 3" descr="Logo&#10;&#10;Description automatically generated">
            <a:extLst>
              <a:ext uri="{FF2B5EF4-FFF2-40B4-BE49-F238E27FC236}">
                <a16:creationId xmlns:a16="http://schemas.microsoft.com/office/drawing/2014/main" id="{236D557E-1706-8276-D71F-2F794DCDA2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921188"/>
            <a:ext cx="1828800" cy="860612"/>
          </a:xfrm>
          <a:prstGeom prst="rect">
            <a:avLst/>
          </a:prstGeom>
        </p:spPr>
      </p:pic>
    </p:spTree>
    <p:extLst>
      <p:ext uri="{BB962C8B-B14F-4D97-AF65-F5344CB8AC3E}">
        <p14:creationId xmlns:p14="http://schemas.microsoft.com/office/powerpoint/2010/main" val="4024749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7DA3-83D5-E1F9-511A-A960DD823EB4}"/>
              </a:ext>
            </a:extLst>
          </p:cNvPr>
          <p:cNvSpPr>
            <a:spLocks noGrp="1"/>
          </p:cNvSpPr>
          <p:nvPr>
            <p:ph type="title"/>
          </p:nvPr>
        </p:nvSpPr>
        <p:spPr>
          <a:xfrm>
            <a:off x="83160" y="152400"/>
            <a:ext cx="9213239" cy="868362"/>
          </a:xfrm>
        </p:spPr>
        <p:txBody>
          <a:bodyPr>
            <a:noAutofit/>
          </a:bodyPr>
          <a:lstStyle/>
          <a:p>
            <a:r>
              <a:rPr lang="en-US" sz="4000" dirty="0"/>
              <a:t>K-Kids benefits the community</a:t>
            </a:r>
          </a:p>
        </p:txBody>
      </p:sp>
      <p:sp>
        <p:nvSpPr>
          <p:cNvPr id="3" name="Text Placeholder 2">
            <a:extLst>
              <a:ext uri="{FF2B5EF4-FFF2-40B4-BE49-F238E27FC236}">
                <a16:creationId xmlns:a16="http://schemas.microsoft.com/office/drawing/2014/main" id="{BBDDB384-CE79-62F8-D404-FCF0ADC790FE}"/>
              </a:ext>
            </a:extLst>
          </p:cNvPr>
          <p:cNvSpPr>
            <a:spLocks noGrp="1"/>
          </p:cNvSpPr>
          <p:nvPr>
            <p:ph idx="1"/>
          </p:nvPr>
        </p:nvSpPr>
        <p:spPr>
          <a:xfrm>
            <a:off x="83160" y="1600200"/>
            <a:ext cx="9060840" cy="2628348"/>
          </a:xfrm>
        </p:spPr>
        <p:txBody>
          <a:bodyPr>
            <a:noAutofit/>
          </a:bodyPr>
          <a:lstStyle/>
          <a:p>
            <a:pPr>
              <a:spcBef>
                <a:spcPts val="0"/>
              </a:spcBef>
              <a:spcAft>
                <a:spcPts val="0"/>
              </a:spcAft>
              <a:buFont typeface="Arial" panose="020B0604020202020204" pitchFamily="34" charset="0"/>
              <a:buChar char="•"/>
            </a:pPr>
            <a:r>
              <a:rPr lang="en-US" dirty="0">
                <a:latin typeface="+mn-lt"/>
              </a:rPr>
              <a:t>Fill real needs and improve communities by contributing time and resources.</a:t>
            </a:r>
          </a:p>
          <a:p>
            <a:pPr>
              <a:spcBef>
                <a:spcPts val="0"/>
              </a:spcBef>
              <a:spcAft>
                <a:spcPts val="0"/>
              </a:spcAft>
              <a:buFont typeface="Arial" panose="020B0604020202020204" pitchFamily="34" charset="0"/>
              <a:buChar char="•"/>
            </a:pPr>
            <a:r>
              <a:rPr lang="en-US" dirty="0">
                <a:latin typeface="+mn-lt"/>
              </a:rPr>
              <a:t>Raise awareness about community needs &amp; social issues.</a:t>
            </a:r>
          </a:p>
          <a:p>
            <a:pPr>
              <a:spcBef>
                <a:spcPts val="0"/>
              </a:spcBef>
              <a:spcAft>
                <a:spcPts val="0"/>
              </a:spcAft>
              <a:buFont typeface="Arial" panose="020B0604020202020204" pitchFamily="34" charset="0"/>
              <a:buChar char="•"/>
            </a:pPr>
            <a:r>
              <a:rPr lang="en-US" dirty="0">
                <a:latin typeface="+mn-lt"/>
              </a:rPr>
              <a:t>Have increased educational attainment and decreased detrimental behaviors.</a:t>
            </a:r>
          </a:p>
          <a:p>
            <a:pPr>
              <a:spcBef>
                <a:spcPts val="0"/>
              </a:spcBef>
              <a:spcAft>
                <a:spcPts val="0"/>
              </a:spcAft>
              <a:buFont typeface="Arial" panose="020B0604020202020204" pitchFamily="34" charset="0"/>
              <a:buChar char="•"/>
            </a:pPr>
            <a:r>
              <a:rPr lang="en-US" dirty="0">
                <a:latin typeface="+mn-lt"/>
              </a:rPr>
              <a:t>Help organizations connect to schools and youth. </a:t>
            </a:r>
          </a:p>
        </p:txBody>
      </p:sp>
      <p:pic>
        <p:nvPicPr>
          <p:cNvPr id="10" name="Picture 9">
            <a:extLst>
              <a:ext uri="{FF2B5EF4-FFF2-40B4-BE49-F238E27FC236}">
                <a16:creationId xmlns:a16="http://schemas.microsoft.com/office/drawing/2014/main" id="{C239C5DC-E47D-5F31-26E7-EA5D122566A7}"/>
              </a:ext>
            </a:extLst>
          </p:cNvPr>
          <p:cNvPicPr>
            <a:picLocks noChangeAspect="1"/>
          </p:cNvPicPr>
          <p:nvPr/>
        </p:nvPicPr>
        <p:blipFill>
          <a:blip r:embed="rId3"/>
          <a:stretch>
            <a:fillRect/>
          </a:stretch>
        </p:blipFill>
        <p:spPr>
          <a:xfrm>
            <a:off x="609600" y="4267200"/>
            <a:ext cx="5697912" cy="2559490"/>
          </a:xfrm>
          <a:prstGeom prst="rect">
            <a:avLst/>
          </a:prstGeom>
        </p:spPr>
      </p:pic>
      <p:sp>
        <p:nvSpPr>
          <p:cNvPr id="11" name="TextBox 10">
            <a:extLst>
              <a:ext uri="{FF2B5EF4-FFF2-40B4-BE49-F238E27FC236}">
                <a16:creationId xmlns:a16="http://schemas.microsoft.com/office/drawing/2014/main" id="{DF204C38-27A2-94FC-A0F4-D268E7BEA4B3}"/>
              </a:ext>
            </a:extLst>
          </p:cNvPr>
          <p:cNvSpPr txBox="1"/>
          <p:nvPr/>
        </p:nvSpPr>
        <p:spPr>
          <a:xfrm>
            <a:off x="6757306" y="6019800"/>
            <a:ext cx="2081894" cy="685800"/>
          </a:xfrm>
          <a:prstGeom prst="rect">
            <a:avLst/>
          </a:prstGeom>
          <a:noFill/>
        </p:spPr>
        <p:txBody>
          <a:bodyPr wrap="square" rtlCol="0">
            <a:spAutoFit/>
          </a:bodyPr>
          <a:lstStyle/>
          <a:p>
            <a:endParaRPr lang="en-US" dirty="0"/>
          </a:p>
        </p:txBody>
      </p:sp>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7180AE21-163E-E33F-4A9C-FF358DED2B5E}"/>
                  </a:ext>
                </a:extLst>
              </p14:cNvPr>
              <p14:cNvContentPartPr/>
              <p14:nvPr/>
            </p14:nvContentPartPr>
            <p14:xfrm>
              <a:off x="7325498" y="6261714"/>
              <a:ext cx="360" cy="360"/>
            </p14:xfrm>
          </p:contentPart>
        </mc:Choice>
        <mc:Fallback xmlns="">
          <p:pic>
            <p:nvPicPr>
              <p:cNvPr id="12" name="Ink 11">
                <a:extLst>
                  <a:ext uri="{FF2B5EF4-FFF2-40B4-BE49-F238E27FC236}">
                    <a16:creationId xmlns:a16="http://schemas.microsoft.com/office/drawing/2014/main" id="{7180AE21-163E-E33F-4A9C-FF358DED2B5E}"/>
                  </a:ext>
                </a:extLst>
              </p:cNvPr>
              <p:cNvPicPr/>
              <p:nvPr/>
            </p:nvPicPr>
            <p:blipFill>
              <a:blip r:embed="rId5"/>
              <a:stretch>
                <a:fillRect/>
              </a:stretch>
            </p:blipFill>
            <p:spPr>
              <a:xfrm>
                <a:off x="7271498" y="61540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A76817E1-A78B-7DD7-E57E-DEC0A13F9635}"/>
                  </a:ext>
                </a:extLst>
              </p14:cNvPr>
              <p14:cNvContentPartPr/>
              <p14:nvPr/>
            </p14:nvContentPartPr>
            <p14:xfrm>
              <a:off x="7325498" y="6261714"/>
              <a:ext cx="1084680" cy="360"/>
            </p14:xfrm>
          </p:contentPart>
        </mc:Choice>
        <mc:Fallback xmlns="">
          <p:pic>
            <p:nvPicPr>
              <p:cNvPr id="13" name="Ink 12">
                <a:extLst>
                  <a:ext uri="{FF2B5EF4-FFF2-40B4-BE49-F238E27FC236}">
                    <a16:creationId xmlns:a16="http://schemas.microsoft.com/office/drawing/2014/main" id="{A76817E1-A78B-7DD7-E57E-DEC0A13F9635}"/>
                  </a:ext>
                </a:extLst>
              </p:cNvPr>
              <p:cNvPicPr/>
              <p:nvPr/>
            </p:nvPicPr>
            <p:blipFill>
              <a:blip r:embed="rId7"/>
              <a:stretch>
                <a:fillRect/>
              </a:stretch>
            </p:blipFill>
            <p:spPr>
              <a:xfrm>
                <a:off x="7271498" y="6154074"/>
                <a:ext cx="11923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63CD3E1F-4D59-4ABD-1E19-C20E26BE83AB}"/>
                  </a:ext>
                </a:extLst>
              </p14:cNvPr>
              <p14:cNvContentPartPr/>
              <p14:nvPr/>
            </p14:nvContentPartPr>
            <p14:xfrm>
              <a:off x="8420618" y="6261714"/>
              <a:ext cx="360" cy="360"/>
            </p14:xfrm>
          </p:contentPart>
        </mc:Choice>
        <mc:Fallback xmlns="">
          <p:pic>
            <p:nvPicPr>
              <p:cNvPr id="14" name="Ink 13">
                <a:extLst>
                  <a:ext uri="{FF2B5EF4-FFF2-40B4-BE49-F238E27FC236}">
                    <a16:creationId xmlns:a16="http://schemas.microsoft.com/office/drawing/2014/main" id="{63CD3E1F-4D59-4ABD-1E19-C20E26BE83AB}"/>
                  </a:ext>
                </a:extLst>
              </p:cNvPr>
              <p:cNvPicPr/>
              <p:nvPr/>
            </p:nvPicPr>
            <p:blipFill>
              <a:blip r:embed="rId5"/>
              <a:stretch>
                <a:fillRect/>
              </a:stretch>
            </p:blipFill>
            <p:spPr>
              <a:xfrm>
                <a:off x="8366978" y="61540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a:extLst>
                  <a:ext uri="{FF2B5EF4-FFF2-40B4-BE49-F238E27FC236}">
                    <a16:creationId xmlns:a16="http://schemas.microsoft.com/office/drawing/2014/main" id="{40BFF925-7D6E-F63E-5805-C126413160D5}"/>
                  </a:ext>
                </a:extLst>
              </p14:cNvPr>
              <p14:cNvContentPartPr/>
              <p14:nvPr/>
            </p14:nvContentPartPr>
            <p14:xfrm>
              <a:off x="8420618" y="6261714"/>
              <a:ext cx="360" cy="360"/>
            </p14:xfrm>
          </p:contentPart>
        </mc:Choice>
        <mc:Fallback xmlns="">
          <p:pic>
            <p:nvPicPr>
              <p:cNvPr id="15" name="Ink 14">
                <a:extLst>
                  <a:ext uri="{FF2B5EF4-FFF2-40B4-BE49-F238E27FC236}">
                    <a16:creationId xmlns:a16="http://schemas.microsoft.com/office/drawing/2014/main" id="{40BFF925-7D6E-F63E-5805-C126413160D5}"/>
                  </a:ext>
                </a:extLst>
              </p:cNvPr>
              <p:cNvPicPr/>
              <p:nvPr/>
            </p:nvPicPr>
            <p:blipFill>
              <a:blip r:embed="rId5"/>
              <a:stretch>
                <a:fillRect/>
              </a:stretch>
            </p:blipFill>
            <p:spPr>
              <a:xfrm>
                <a:off x="8366978" y="61540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Ink 15">
                <a:extLst>
                  <a:ext uri="{FF2B5EF4-FFF2-40B4-BE49-F238E27FC236}">
                    <a16:creationId xmlns:a16="http://schemas.microsoft.com/office/drawing/2014/main" id="{1CC11CC3-BD73-D72C-7623-20215602191D}"/>
                  </a:ext>
                </a:extLst>
              </p14:cNvPr>
              <p14:cNvContentPartPr/>
              <p14:nvPr/>
            </p14:nvContentPartPr>
            <p14:xfrm>
              <a:off x="6868658" y="6336594"/>
              <a:ext cx="360" cy="360"/>
            </p14:xfrm>
          </p:contentPart>
        </mc:Choice>
        <mc:Fallback xmlns="">
          <p:pic>
            <p:nvPicPr>
              <p:cNvPr id="16" name="Ink 15">
                <a:extLst>
                  <a:ext uri="{FF2B5EF4-FFF2-40B4-BE49-F238E27FC236}">
                    <a16:creationId xmlns:a16="http://schemas.microsoft.com/office/drawing/2014/main" id="{1CC11CC3-BD73-D72C-7623-20215602191D}"/>
                  </a:ext>
                </a:extLst>
              </p:cNvPr>
              <p:cNvPicPr/>
              <p:nvPr/>
            </p:nvPicPr>
            <p:blipFill>
              <a:blip r:embed="rId5"/>
              <a:stretch>
                <a:fillRect/>
              </a:stretch>
            </p:blipFill>
            <p:spPr>
              <a:xfrm>
                <a:off x="6814658" y="622859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Ink 16">
                <a:extLst>
                  <a:ext uri="{FF2B5EF4-FFF2-40B4-BE49-F238E27FC236}">
                    <a16:creationId xmlns:a16="http://schemas.microsoft.com/office/drawing/2014/main" id="{738819ED-0989-D68B-7EC7-DDF8025683B5}"/>
                  </a:ext>
                </a:extLst>
              </p14:cNvPr>
              <p14:cNvContentPartPr/>
              <p14:nvPr/>
            </p14:nvContentPartPr>
            <p14:xfrm>
              <a:off x="7591178" y="6400314"/>
              <a:ext cx="360" cy="360"/>
            </p14:xfrm>
          </p:contentPart>
        </mc:Choice>
        <mc:Fallback xmlns="">
          <p:pic>
            <p:nvPicPr>
              <p:cNvPr id="17" name="Ink 16">
                <a:extLst>
                  <a:ext uri="{FF2B5EF4-FFF2-40B4-BE49-F238E27FC236}">
                    <a16:creationId xmlns:a16="http://schemas.microsoft.com/office/drawing/2014/main" id="{738819ED-0989-D68B-7EC7-DDF8025683B5}"/>
                  </a:ext>
                </a:extLst>
              </p:cNvPr>
              <p:cNvPicPr/>
              <p:nvPr/>
            </p:nvPicPr>
            <p:blipFill>
              <a:blip r:embed="rId5"/>
              <a:stretch>
                <a:fillRect/>
              </a:stretch>
            </p:blipFill>
            <p:spPr>
              <a:xfrm>
                <a:off x="7537538" y="62926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8" name="Ink 17">
                <a:extLst>
                  <a:ext uri="{FF2B5EF4-FFF2-40B4-BE49-F238E27FC236}">
                    <a16:creationId xmlns:a16="http://schemas.microsoft.com/office/drawing/2014/main" id="{7AC55E6A-0D16-A6A1-6FE2-C006BBBF3AF5}"/>
                  </a:ext>
                </a:extLst>
              </p14:cNvPr>
              <p14:cNvContentPartPr/>
              <p14:nvPr/>
            </p14:nvContentPartPr>
            <p14:xfrm>
              <a:off x="7591178" y="6400314"/>
              <a:ext cx="360" cy="360"/>
            </p14:xfrm>
          </p:contentPart>
        </mc:Choice>
        <mc:Fallback xmlns="">
          <p:pic>
            <p:nvPicPr>
              <p:cNvPr id="18" name="Ink 17">
                <a:extLst>
                  <a:ext uri="{FF2B5EF4-FFF2-40B4-BE49-F238E27FC236}">
                    <a16:creationId xmlns:a16="http://schemas.microsoft.com/office/drawing/2014/main" id="{7AC55E6A-0D16-A6A1-6FE2-C006BBBF3AF5}"/>
                  </a:ext>
                </a:extLst>
              </p:cNvPr>
              <p:cNvPicPr/>
              <p:nvPr/>
            </p:nvPicPr>
            <p:blipFill>
              <a:blip r:embed="rId5"/>
              <a:stretch>
                <a:fillRect/>
              </a:stretch>
            </p:blipFill>
            <p:spPr>
              <a:xfrm>
                <a:off x="7537538" y="62926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Ink 18">
                <a:extLst>
                  <a:ext uri="{FF2B5EF4-FFF2-40B4-BE49-F238E27FC236}">
                    <a16:creationId xmlns:a16="http://schemas.microsoft.com/office/drawing/2014/main" id="{56D5FFA8-6756-9730-D3FA-D95D5E0AF844}"/>
                  </a:ext>
                </a:extLst>
              </p14:cNvPr>
              <p14:cNvContentPartPr/>
              <p14:nvPr/>
            </p14:nvContentPartPr>
            <p14:xfrm>
              <a:off x="6730418" y="6477714"/>
              <a:ext cx="1148400" cy="105480"/>
            </p14:xfrm>
          </p:contentPart>
        </mc:Choice>
        <mc:Fallback xmlns="">
          <p:pic>
            <p:nvPicPr>
              <p:cNvPr id="19" name="Ink 18">
                <a:extLst>
                  <a:ext uri="{FF2B5EF4-FFF2-40B4-BE49-F238E27FC236}">
                    <a16:creationId xmlns:a16="http://schemas.microsoft.com/office/drawing/2014/main" id="{56D5FFA8-6756-9730-D3FA-D95D5E0AF844}"/>
                  </a:ext>
                </a:extLst>
              </p:cNvPr>
              <p:cNvPicPr/>
              <p:nvPr/>
            </p:nvPicPr>
            <p:blipFill>
              <a:blip r:embed="rId14"/>
              <a:stretch>
                <a:fillRect/>
              </a:stretch>
            </p:blipFill>
            <p:spPr>
              <a:xfrm>
                <a:off x="6676418" y="6370074"/>
                <a:ext cx="125604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 name="Ink 20">
                <a:extLst>
                  <a:ext uri="{FF2B5EF4-FFF2-40B4-BE49-F238E27FC236}">
                    <a16:creationId xmlns:a16="http://schemas.microsoft.com/office/drawing/2014/main" id="{C15E1D42-8FE3-179D-9EE6-6A210474F133}"/>
                  </a:ext>
                </a:extLst>
              </p14:cNvPr>
              <p14:cNvContentPartPr/>
              <p14:nvPr/>
            </p14:nvContentPartPr>
            <p14:xfrm>
              <a:off x="8580458" y="3540114"/>
              <a:ext cx="360" cy="360"/>
            </p14:xfrm>
          </p:contentPart>
        </mc:Choice>
        <mc:Fallback xmlns="">
          <p:pic>
            <p:nvPicPr>
              <p:cNvPr id="21" name="Ink 20">
                <a:extLst>
                  <a:ext uri="{FF2B5EF4-FFF2-40B4-BE49-F238E27FC236}">
                    <a16:creationId xmlns:a16="http://schemas.microsoft.com/office/drawing/2014/main" id="{C15E1D42-8FE3-179D-9EE6-6A210474F133}"/>
                  </a:ext>
                </a:extLst>
              </p:cNvPr>
              <p:cNvPicPr/>
              <p:nvPr/>
            </p:nvPicPr>
            <p:blipFill>
              <a:blip r:embed="rId5"/>
              <a:stretch>
                <a:fillRect/>
              </a:stretch>
            </p:blipFill>
            <p:spPr>
              <a:xfrm>
                <a:off x="8526818" y="34324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2" name="Ink 21">
                <a:extLst>
                  <a:ext uri="{FF2B5EF4-FFF2-40B4-BE49-F238E27FC236}">
                    <a16:creationId xmlns:a16="http://schemas.microsoft.com/office/drawing/2014/main" id="{C88711E1-BEF1-E1C6-A998-B0B1E224A77C}"/>
                  </a:ext>
                </a:extLst>
              </p14:cNvPr>
              <p14:cNvContentPartPr/>
              <p14:nvPr/>
            </p14:nvContentPartPr>
            <p14:xfrm>
              <a:off x="4433258" y="1881234"/>
              <a:ext cx="360" cy="360"/>
            </p14:xfrm>
          </p:contentPart>
        </mc:Choice>
        <mc:Fallback xmlns="">
          <p:pic>
            <p:nvPicPr>
              <p:cNvPr id="22" name="Ink 21">
                <a:extLst>
                  <a:ext uri="{FF2B5EF4-FFF2-40B4-BE49-F238E27FC236}">
                    <a16:creationId xmlns:a16="http://schemas.microsoft.com/office/drawing/2014/main" id="{C88711E1-BEF1-E1C6-A998-B0B1E224A77C}"/>
                  </a:ext>
                </a:extLst>
              </p:cNvPr>
              <p:cNvPicPr/>
              <p:nvPr/>
            </p:nvPicPr>
            <p:blipFill>
              <a:blip r:embed="rId5"/>
              <a:stretch>
                <a:fillRect/>
              </a:stretch>
            </p:blipFill>
            <p:spPr>
              <a:xfrm>
                <a:off x="4379258" y="177359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k 23">
                <a:extLst>
                  <a:ext uri="{FF2B5EF4-FFF2-40B4-BE49-F238E27FC236}">
                    <a16:creationId xmlns:a16="http://schemas.microsoft.com/office/drawing/2014/main" id="{EF2D77B7-1D7D-B483-7D66-F836A33460FE}"/>
                  </a:ext>
                </a:extLst>
              </p14:cNvPr>
              <p14:cNvContentPartPr/>
              <p14:nvPr/>
            </p14:nvContentPartPr>
            <p14:xfrm>
              <a:off x="7453298" y="6432354"/>
              <a:ext cx="360" cy="360"/>
            </p14:xfrm>
          </p:contentPart>
        </mc:Choice>
        <mc:Fallback xmlns="">
          <p:pic>
            <p:nvPicPr>
              <p:cNvPr id="24" name="Ink 23">
                <a:extLst>
                  <a:ext uri="{FF2B5EF4-FFF2-40B4-BE49-F238E27FC236}">
                    <a16:creationId xmlns:a16="http://schemas.microsoft.com/office/drawing/2014/main" id="{EF2D77B7-1D7D-B483-7D66-F836A33460FE}"/>
                  </a:ext>
                </a:extLst>
              </p:cNvPr>
              <p:cNvPicPr/>
              <p:nvPr/>
            </p:nvPicPr>
            <p:blipFill>
              <a:blip r:embed="rId18"/>
              <a:stretch>
                <a:fillRect/>
              </a:stretch>
            </p:blipFill>
            <p:spPr>
              <a:xfrm>
                <a:off x="7363298" y="625271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5" name="Ink 24">
                <a:extLst>
                  <a:ext uri="{FF2B5EF4-FFF2-40B4-BE49-F238E27FC236}">
                    <a16:creationId xmlns:a16="http://schemas.microsoft.com/office/drawing/2014/main" id="{6316FCFD-01B5-FA71-7936-25FCC08A1FD5}"/>
                  </a:ext>
                </a:extLst>
              </p14:cNvPr>
              <p14:cNvContentPartPr/>
              <p14:nvPr/>
            </p14:nvContentPartPr>
            <p14:xfrm>
              <a:off x="7453298" y="6299514"/>
              <a:ext cx="1028880" cy="133200"/>
            </p14:xfrm>
          </p:contentPart>
        </mc:Choice>
        <mc:Fallback xmlns="">
          <p:pic>
            <p:nvPicPr>
              <p:cNvPr id="25" name="Ink 24">
                <a:extLst>
                  <a:ext uri="{FF2B5EF4-FFF2-40B4-BE49-F238E27FC236}">
                    <a16:creationId xmlns:a16="http://schemas.microsoft.com/office/drawing/2014/main" id="{6316FCFD-01B5-FA71-7936-25FCC08A1FD5}"/>
                  </a:ext>
                </a:extLst>
              </p:cNvPr>
              <p:cNvPicPr/>
              <p:nvPr/>
            </p:nvPicPr>
            <p:blipFill>
              <a:blip r:embed="rId20"/>
              <a:stretch>
                <a:fillRect/>
              </a:stretch>
            </p:blipFill>
            <p:spPr>
              <a:xfrm>
                <a:off x="7363298" y="6119874"/>
                <a:ext cx="1208520" cy="4928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6" name="Ink 25">
                <a:extLst>
                  <a:ext uri="{FF2B5EF4-FFF2-40B4-BE49-F238E27FC236}">
                    <a16:creationId xmlns:a16="http://schemas.microsoft.com/office/drawing/2014/main" id="{30D3A37D-1DE6-9EA2-CC1B-F2936EF29A3B}"/>
                  </a:ext>
                </a:extLst>
              </p14:cNvPr>
              <p14:cNvContentPartPr/>
              <p14:nvPr/>
            </p14:nvContentPartPr>
            <p14:xfrm>
              <a:off x="6798098" y="6293754"/>
              <a:ext cx="1697760" cy="139680"/>
            </p14:xfrm>
          </p:contentPart>
        </mc:Choice>
        <mc:Fallback xmlns="">
          <p:pic>
            <p:nvPicPr>
              <p:cNvPr id="26" name="Ink 25">
                <a:extLst>
                  <a:ext uri="{FF2B5EF4-FFF2-40B4-BE49-F238E27FC236}">
                    <a16:creationId xmlns:a16="http://schemas.microsoft.com/office/drawing/2014/main" id="{30D3A37D-1DE6-9EA2-CC1B-F2936EF29A3B}"/>
                  </a:ext>
                </a:extLst>
              </p:cNvPr>
              <p:cNvPicPr/>
              <p:nvPr/>
            </p:nvPicPr>
            <p:blipFill>
              <a:blip r:embed="rId22"/>
              <a:stretch>
                <a:fillRect/>
              </a:stretch>
            </p:blipFill>
            <p:spPr>
              <a:xfrm>
                <a:off x="6708098" y="6114114"/>
                <a:ext cx="1877400" cy="4993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7" name="Ink 26">
                <a:extLst>
                  <a:ext uri="{FF2B5EF4-FFF2-40B4-BE49-F238E27FC236}">
                    <a16:creationId xmlns:a16="http://schemas.microsoft.com/office/drawing/2014/main" id="{DB1669A2-B0AE-7B65-05E7-C7BC07552512}"/>
                  </a:ext>
                </a:extLst>
              </p14:cNvPr>
              <p14:cNvContentPartPr/>
              <p14:nvPr/>
            </p14:nvContentPartPr>
            <p14:xfrm>
              <a:off x="7400378" y="6283674"/>
              <a:ext cx="360" cy="360"/>
            </p14:xfrm>
          </p:contentPart>
        </mc:Choice>
        <mc:Fallback xmlns="">
          <p:pic>
            <p:nvPicPr>
              <p:cNvPr id="27" name="Ink 26">
                <a:extLst>
                  <a:ext uri="{FF2B5EF4-FFF2-40B4-BE49-F238E27FC236}">
                    <a16:creationId xmlns:a16="http://schemas.microsoft.com/office/drawing/2014/main" id="{DB1669A2-B0AE-7B65-05E7-C7BC07552512}"/>
                  </a:ext>
                </a:extLst>
              </p:cNvPr>
              <p:cNvPicPr/>
              <p:nvPr/>
            </p:nvPicPr>
            <p:blipFill>
              <a:blip r:embed="rId18"/>
              <a:stretch>
                <a:fillRect/>
              </a:stretch>
            </p:blipFill>
            <p:spPr>
              <a:xfrm>
                <a:off x="7310378" y="610367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8" name="Ink 27">
                <a:extLst>
                  <a:ext uri="{FF2B5EF4-FFF2-40B4-BE49-F238E27FC236}">
                    <a16:creationId xmlns:a16="http://schemas.microsoft.com/office/drawing/2014/main" id="{92591392-9E0B-765F-17F8-178E0C2C1F6F}"/>
                  </a:ext>
                </a:extLst>
              </p14:cNvPr>
              <p14:cNvContentPartPr/>
              <p14:nvPr/>
            </p14:nvContentPartPr>
            <p14:xfrm>
              <a:off x="7400378" y="6283674"/>
              <a:ext cx="360" cy="360"/>
            </p14:xfrm>
          </p:contentPart>
        </mc:Choice>
        <mc:Fallback xmlns="">
          <p:pic>
            <p:nvPicPr>
              <p:cNvPr id="28" name="Ink 27">
                <a:extLst>
                  <a:ext uri="{FF2B5EF4-FFF2-40B4-BE49-F238E27FC236}">
                    <a16:creationId xmlns:a16="http://schemas.microsoft.com/office/drawing/2014/main" id="{92591392-9E0B-765F-17F8-178E0C2C1F6F}"/>
                  </a:ext>
                </a:extLst>
              </p:cNvPr>
              <p:cNvPicPr/>
              <p:nvPr/>
            </p:nvPicPr>
            <p:blipFill>
              <a:blip r:embed="rId18"/>
              <a:stretch>
                <a:fillRect/>
              </a:stretch>
            </p:blipFill>
            <p:spPr>
              <a:xfrm>
                <a:off x="7310378" y="610367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0" name="Ink 29">
                <a:extLst>
                  <a:ext uri="{FF2B5EF4-FFF2-40B4-BE49-F238E27FC236}">
                    <a16:creationId xmlns:a16="http://schemas.microsoft.com/office/drawing/2014/main" id="{A3529119-F35F-8000-406E-CCBBA45126B9}"/>
                  </a:ext>
                </a:extLst>
              </p14:cNvPr>
              <p14:cNvContentPartPr/>
              <p14:nvPr/>
            </p14:nvContentPartPr>
            <p14:xfrm>
              <a:off x="7751018" y="6283674"/>
              <a:ext cx="360" cy="360"/>
            </p14:xfrm>
          </p:contentPart>
        </mc:Choice>
        <mc:Fallback xmlns="">
          <p:pic>
            <p:nvPicPr>
              <p:cNvPr id="30" name="Ink 29">
                <a:extLst>
                  <a:ext uri="{FF2B5EF4-FFF2-40B4-BE49-F238E27FC236}">
                    <a16:creationId xmlns:a16="http://schemas.microsoft.com/office/drawing/2014/main" id="{A3529119-F35F-8000-406E-CCBBA45126B9}"/>
                  </a:ext>
                </a:extLst>
              </p:cNvPr>
              <p:cNvPicPr/>
              <p:nvPr/>
            </p:nvPicPr>
            <p:blipFill>
              <a:blip r:embed="rId18"/>
              <a:stretch>
                <a:fillRect/>
              </a:stretch>
            </p:blipFill>
            <p:spPr>
              <a:xfrm>
                <a:off x="7661378" y="610367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1" name="Ink 30">
                <a:extLst>
                  <a:ext uri="{FF2B5EF4-FFF2-40B4-BE49-F238E27FC236}">
                    <a16:creationId xmlns:a16="http://schemas.microsoft.com/office/drawing/2014/main" id="{CD78DEEB-84EE-04B1-2757-8B331B4EDEC4}"/>
                  </a:ext>
                </a:extLst>
              </p14:cNvPr>
              <p14:cNvContentPartPr/>
              <p14:nvPr/>
            </p14:nvContentPartPr>
            <p14:xfrm>
              <a:off x="7283378" y="6340914"/>
              <a:ext cx="885960" cy="81000"/>
            </p14:xfrm>
          </p:contentPart>
        </mc:Choice>
        <mc:Fallback xmlns="">
          <p:pic>
            <p:nvPicPr>
              <p:cNvPr id="31" name="Ink 30">
                <a:extLst>
                  <a:ext uri="{FF2B5EF4-FFF2-40B4-BE49-F238E27FC236}">
                    <a16:creationId xmlns:a16="http://schemas.microsoft.com/office/drawing/2014/main" id="{CD78DEEB-84EE-04B1-2757-8B331B4EDEC4}"/>
                  </a:ext>
                </a:extLst>
              </p:cNvPr>
              <p:cNvPicPr/>
              <p:nvPr/>
            </p:nvPicPr>
            <p:blipFill>
              <a:blip r:embed="rId27"/>
              <a:stretch>
                <a:fillRect/>
              </a:stretch>
            </p:blipFill>
            <p:spPr>
              <a:xfrm>
                <a:off x="7193378" y="6160914"/>
                <a:ext cx="1065600" cy="4406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2" name="Ink 31">
                <a:extLst>
                  <a:ext uri="{FF2B5EF4-FFF2-40B4-BE49-F238E27FC236}">
                    <a16:creationId xmlns:a16="http://schemas.microsoft.com/office/drawing/2014/main" id="{6DC5189A-B54F-95F6-0196-F0AA1502A313}"/>
                  </a:ext>
                </a:extLst>
              </p14:cNvPr>
              <p14:cNvContentPartPr/>
              <p14:nvPr/>
            </p14:nvContentPartPr>
            <p14:xfrm>
              <a:off x="8176178" y="6336594"/>
              <a:ext cx="360" cy="360"/>
            </p14:xfrm>
          </p:contentPart>
        </mc:Choice>
        <mc:Fallback xmlns="">
          <p:pic>
            <p:nvPicPr>
              <p:cNvPr id="32" name="Ink 31">
                <a:extLst>
                  <a:ext uri="{FF2B5EF4-FFF2-40B4-BE49-F238E27FC236}">
                    <a16:creationId xmlns:a16="http://schemas.microsoft.com/office/drawing/2014/main" id="{6DC5189A-B54F-95F6-0196-F0AA1502A313}"/>
                  </a:ext>
                </a:extLst>
              </p:cNvPr>
              <p:cNvPicPr/>
              <p:nvPr/>
            </p:nvPicPr>
            <p:blipFill>
              <a:blip r:embed="rId18"/>
              <a:stretch>
                <a:fillRect/>
              </a:stretch>
            </p:blipFill>
            <p:spPr>
              <a:xfrm>
                <a:off x="8086178" y="615659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3" name="Ink 32">
                <a:extLst>
                  <a:ext uri="{FF2B5EF4-FFF2-40B4-BE49-F238E27FC236}">
                    <a16:creationId xmlns:a16="http://schemas.microsoft.com/office/drawing/2014/main" id="{20AA0AD4-D4F9-41C2-08EA-990D8AE797BA}"/>
                  </a:ext>
                </a:extLst>
              </p14:cNvPr>
              <p14:cNvContentPartPr/>
              <p14:nvPr/>
            </p14:nvContentPartPr>
            <p14:xfrm>
              <a:off x="8176178" y="6336594"/>
              <a:ext cx="360" cy="360"/>
            </p14:xfrm>
          </p:contentPart>
        </mc:Choice>
        <mc:Fallback xmlns="">
          <p:pic>
            <p:nvPicPr>
              <p:cNvPr id="33" name="Ink 32">
                <a:extLst>
                  <a:ext uri="{FF2B5EF4-FFF2-40B4-BE49-F238E27FC236}">
                    <a16:creationId xmlns:a16="http://schemas.microsoft.com/office/drawing/2014/main" id="{20AA0AD4-D4F9-41C2-08EA-990D8AE797BA}"/>
                  </a:ext>
                </a:extLst>
              </p:cNvPr>
              <p:cNvPicPr/>
              <p:nvPr/>
            </p:nvPicPr>
            <p:blipFill>
              <a:blip r:embed="rId18"/>
              <a:stretch>
                <a:fillRect/>
              </a:stretch>
            </p:blipFill>
            <p:spPr>
              <a:xfrm>
                <a:off x="8086178" y="615659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4" name="Ink 33">
                <a:extLst>
                  <a:ext uri="{FF2B5EF4-FFF2-40B4-BE49-F238E27FC236}">
                    <a16:creationId xmlns:a16="http://schemas.microsoft.com/office/drawing/2014/main" id="{76C0CB6D-25EF-D660-730D-950DD261CF65}"/>
                  </a:ext>
                </a:extLst>
              </p14:cNvPr>
              <p14:cNvContentPartPr/>
              <p14:nvPr/>
            </p14:nvContentPartPr>
            <p14:xfrm>
              <a:off x="8176178" y="6336594"/>
              <a:ext cx="360" cy="360"/>
            </p14:xfrm>
          </p:contentPart>
        </mc:Choice>
        <mc:Fallback xmlns="">
          <p:pic>
            <p:nvPicPr>
              <p:cNvPr id="34" name="Ink 33">
                <a:extLst>
                  <a:ext uri="{FF2B5EF4-FFF2-40B4-BE49-F238E27FC236}">
                    <a16:creationId xmlns:a16="http://schemas.microsoft.com/office/drawing/2014/main" id="{76C0CB6D-25EF-D660-730D-950DD261CF65}"/>
                  </a:ext>
                </a:extLst>
              </p:cNvPr>
              <p:cNvPicPr/>
              <p:nvPr/>
            </p:nvPicPr>
            <p:blipFill>
              <a:blip r:embed="rId31"/>
              <a:stretch>
                <a:fillRect/>
              </a:stretch>
            </p:blipFill>
            <p:spPr>
              <a:xfrm>
                <a:off x="8086178" y="615659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5" name="Ink 34">
                <a:extLst>
                  <a:ext uri="{FF2B5EF4-FFF2-40B4-BE49-F238E27FC236}">
                    <a16:creationId xmlns:a16="http://schemas.microsoft.com/office/drawing/2014/main" id="{59288CA6-F0A3-216D-47A7-9924350184AF}"/>
                  </a:ext>
                </a:extLst>
              </p14:cNvPr>
              <p14:cNvContentPartPr/>
              <p14:nvPr/>
            </p14:nvContentPartPr>
            <p14:xfrm>
              <a:off x="8176178" y="6336594"/>
              <a:ext cx="360" cy="360"/>
            </p14:xfrm>
          </p:contentPart>
        </mc:Choice>
        <mc:Fallback xmlns="">
          <p:pic>
            <p:nvPicPr>
              <p:cNvPr id="35" name="Ink 34">
                <a:extLst>
                  <a:ext uri="{FF2B5EF4-FFF2-40B4-BE49-F238E27FC236}">
                    <a16:creationId xmlns:a16="http://schemas.microsoft.com/office/drawing/2014/main" id="{59288CA6-F0A3-216D-47A7-9924350184AF}"/>
                  </a:ext>
                </a:extLst>
              </p:cNvPr>
              <p:cNvPicPr/>
              <p:nvPr/>
            </p:nvPicPr>
            <p:blipFill>
              <a:blip r:embed="rId31"/>
              <a:stretch>
                <a:fillRect/>
              </a:stretch>
            </p:blipFill>
            <p:spPr>
              <a:xfrm>
                <a:off x="8086178" y="615659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6" name="Ink 35">
                <a:extLst>
                  <a:ext uri="{FF2B5EF4-FFF2-40B4-BE49-F238E27FC236}">
                    <a16:creationId xmlns:a16="http://schemas.microsoft.com/office/drawing/2014/main" id="{1491ECB7-DB57-93E0-5A75-D627C9A51CB7}"/>
                  </a:ext>
                </a:extLst>
              </p14:cNvPr>
              <p14:cNvContentPartPr/>
              <p14:nvPr/>
            </p14:nvContentPartPr>
            <p14:xfrm>
              <a:off x="8176178" y="6336594"/>
              <a:ext cx="360" cy="360"/>
            </p14:xfrm>
          </p:contentPart>
        </mc:Choice>
        <mc:Fallback xmlns="">
          <p:pic>
            <p:nvPicPr>
              <p:cNvPr id="36" name="Ink 35">
                <a:extLst>
                  <a:ext uri="{FF2B5EF4-FFF2-40B4-BE49-F238E27FC236}">
                    <a16:creationId xmlns:a16="http://schemas.microsoft.com/office/drawing/2014/main" id="{1491ECB7-DB57-93E0-5A75-D627C9A51CB7}"/>
                  </a:ext>
                </a:extLst>
              </p:cNvPr>
              <p:cNvPicPr/>
              <p:nvPr/>
            </p:nvPicPr>
            <p:blipFill>
              <a:blip r:embed="rId31"/>
              <a:stretch>
                <a:fillRect/>
              </a:stretch>
            </p:blipFill>
            <p:spPr>
              <a:xfrm>
                <a:off x="8086178" y="6156594"/>
                <a:ext cx="180000" cy="360000"/>
              </a:xfrm>
              <a:prstGeom prst="rect">
                <a:avLst/>
              </a:prstGeom>
            </p:spPr>
          </p:pic>
        </mc:Fallback>
      </mc:AlternateContent>
      <p:pic>
        <p:nvPicPr>
          <p:cNvPr id="38" name="Picture 37" descr="Logo&#10;&#10;Description automatically generated">
            <a:extLst>
              <a:ext uri="{FF2B5EF4-FFF2-40B4-BE49-F238E27FC236}">
                <a16:creationId xmlns:a16="http://schemas.microsoft.com/office/drawing/2014/main" id="{EB6713AC-6EFF-9D09-3F00-47109C685C86}"/>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7315200" y="5844988"/>
            <a:ext cx="1828800" cy="860612"/>
          </a:xfrm>
          <a:prstGeom prst="rect">
            <a:avLst/>
          </a:prstGeom>
        </p:spPr>
      </p:pic>
    </p:spTree>
    <p:extLst>
      <p:ext uri="{BB962C8B-B14F-4D97-AF65-F5344CB8AC3E}">
        <p14:creationId xmlns:p14="http://schemas.microsoft.com/office/powerpoint/2010/main" val="3779705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768AE-514E-4508-ADEC-F6568CB4F03D}"/>
              </a:ext>
            </a:extLst>
          </p:cNvPr>
          <p:cNvSpPr>
            <a:spLocks noGrp="1"/>
          </p:cNvSpPr>
          <p:nvPr>
            <p:ph type="title"/>
          </p:nvPr>
        </p:nvSpPr>
        <p:spPr>
          <a:xfrm>
            <a:off x="-228600" y="152400"/>
            <a:ext cx="9982200" cy="868362"/>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en-US" sz="4600" b="1" dirty="0">
                <a:solidFill>
                  <a:schemeClr val="bg1"/>
                </a:solidFill>
                <a:latin typeface="Verdana" panose="020B0604030504040204" pitchFamily="34" charset="0"/>
                <a:ea typeface="Verdana" panose="020B0604030504040204" pitchFamily="34" charset="0"/>
              </a:rPr>
              <a:t> Cost of sponsoring a K-Kids</a:t>
            </a:r>
          </a:p>
        </p:txBody>
      </p:sp>
      <p:sp>
        <p:nvSpPr>
          <p:cNvPr id="10" name="Text Placeholder 9">
            <a:extLst>
              <a:ext uri="{FF2B5EF4-FFF2-40B4-BE49-F238E27FC236}">
                <a16:creationId xmlns:a16="http://schemas.microsoft.com/office/drawing/2014/main" id="{56699C53-B42A-46A0-A7D4-18F033712FBB}"/>
              </a:ext>
            </a:extLst>
          </p:cNvPr>
          <p:cNvSpPr>
            <a:spLocks noGrp="1"/>
          </p:cNvSpPr>
          <p:nvPr>
            <p:ph idx="1"/>
          </p:nvPr>
        </p:nvSpPr>
        <p:spPr>
          <a:xfrm>
            <a:off x="457200" y="1752600"/>
            <a:ext cx="8229600" cy="4572000"/>
          </a:xfrm>
        </p:spPr>
        <p:txBody>
          <a:bodyPr/>
          <a:lstStyle/>
          <a:p>
            <a:pPr marL="590550" lvl="1" indent="0">
              <a:buNone/>
            </a:pPr>
            <a:r>
              <a:rPr lang="en-US" sz="3600" dirty="0">
                <a:latin typeface="+mn-lt"/>
                <a:cs typeface="Arial" panose="020B0604020202020204" pitchFamily="34" charset="0"/>
              </a:rPr>
              <a:t>Chartering fees in USD (without banner)</a:t>
            </a:r>
          </a:p>
          <a:p>
            <a:pPr marL="1142524" lvl="2" indent="-75724"/>
            <a:r>
              <a:rPr lang="en-US" sz="2400" dirty="0">
                <a:latin typeface="+mn-lt"/>
                <a:cs typeface="Arial" panose="020B0604020202020204" pitchFamily="34" charset="0"/>
              </a:rPr>
              <a:t>North America/Caribbean &amp; Tier A: $300</a:t>
            </a:r>
          </a:p>
          <a:p>
            <a:pPr marL="1142524" lvl="2" indent="-75724"/>
            <a:r>
              <a:rPr lang="en-US" sz="2400" dirty="0">
                <a:latin typeface="+mn-lt"/>
                <a:cs typeface="Arial" panose="020B0604020202020204" pitchFamily="34" charset="0"/>
              </a:rPr>
              <a:t>Tier B: $300</a:t>
            </a:r>
          </a:p>
          <a:p>
            <a:pPr marL="1142524" lvl="2" indent="-75724"/>
            <a:r>
              <a:rPr lang="en-US" sz="2400" dirty="0">
                <a:latin typeface="+mn-lt"/>
                <a:cs typeface="Arial" panose="020B0604020202020204" pitchFamily="34" charset="0"/>
              </a:rPr>
              <a:t>Tier C: $200</a:t>
            </a:r>
          </a:p>
          <a:p>
            <a:pPr marL="590550" lvl="1" indent="0">
              <a:buNone/>
            </a:pPr>
            <a:r>
              <a:rPr lang="en-US" sz="3600" dirty="0">
                <a:latin typeface="+mn-lt"/>
                <a:cs typeface="Arial" panose="020B0604020202020204" pitchFamily="34" charset="0"/>
              </a:rPr>
              <a:t>Annual dues for K-Kids</a:t>
            </a:r>
          </a:p>
          <a:p>
            <a:pPr marL="1142514" lvl="2" indent="-151924"/>
            <a:r>
              <a:rPr lang="en-US" sz="2400" dirty="0">
                <a:latin typeface="+mn-lt"/>
                <a:cs typeface="Arial" panose="020B0604020202020204" pitchFamily="34" charset="0"/>
              </a:rPr>
              <a:t>North America/Caribbean: $215</a:t>
            </a:r>
          </a:p>
          <a:p>
            <a:pPr marL="1142514" lvl="2" indent="-151924"/>
            <a:r>
              <a:rPr lang="en-US" sz="2400" dirty="0">
                <a:latin typeface="+mn-lt"/>
                <a:cs typeface="Arial" panose="020B0604020202020204" pitchFamily="34" charset="0"/>
              </a:rPr>
              <a:t>Tier A (outside NA/C): $50</a:t>
            </a:r>
          </a:p>
          <a:p>
            <a:pPr marL="1142514" lvl="2" indent="-151924"/>
            <a:r>
              <a:rPr lang="en-US" sz="2400" dirty="0">
                <a:latin typeface="+mn-lt"/>
                <a:cs typeface="Arial" panose="020B0604020202020204" pitchFamily="34" charset="0"/>
              </a:rPr>
              <a:t>Tier B and C (outside NA/C): $25</a:t>
            </a:r>
          </a:p>
          <a:p>
            <a:pPr marL="202883" indent="0">
              <a:buNone/>
            </a:pPr>
            <a:endParaRPr lang="en-US" dirty="0"/>
          </a:p>
          <a:p>
            <a:pPr marL="513874" indent="-310991"/>
            <a:endParaRPr lang="en-US" dirty="0"/>
          </a:p>
        </p:txBody>
      </p:sp>
      <p:pic>
        <p:nvPicPr>
          <p:cNvPr id="3" name="Picture 2" descr="Logo&#10;&#10;Description automatically generated">
            <a:extLst>
              <a:ext uri="{FF2B5EF4-FFF2-40B4-BE49-F238E27FC236}">
                <a16:creationId xmlns:a16="http://schemas.microsoft.com/office/drawing/2014/main" id="{32CE26F2-8AAC-4E00-B046-CF51241630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844988"/>
            <a:ext cx="1828800" cy="860612"/>
          </a:xfrm>
          <a:prstGeom prst="rect">
            <a:avLst/>
          </a:prstGeom>
        </p:spPr>
      </p:pic>
    </p:spTree>
    <p:extLst>
      <p:ext uri="{BB962C8B-B14F-4D97-AF65-F5344CB8AC3E}">
        <p14:creationId xmlns:p14="http://schemas.microsoft.com/office/powerpoint/2010/main" val="2636312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476250" y="115467"/>
            <a:ext cx="8648700" cy="868362"/>
          </a:xfrm>
        </p:spPr>
        <p:txBody>
          <a:bodyPr>
            <a:noAutofit/>
          </a:bodyPr>
          <a:lstStyle/>
          <a:p>
            <a:r>
              <a:rPr lang="en-US" sz="4800" dirty="0"/>
              <a:t>How KI supports K-Kids</a:t>
            </a:r>
          </a:p>
        </p:txBody>
      </p:sp>
      <p:pic>
        <p:nvPicPr>
          <p:cNvPr id="7" name="Picture 6" descr="Logo&#10;&#10;Description automatically generated">
            <a:extLst>
              <a:ext uri="{FF2B5EF4-FFF2-40B4-BE49-F238E27FC236}">
                <a16:creationId xmlns:a16="http://schemas.microsoft.com/office/drawing/2014/main" id="{443DC277-A6A7-A5E8-1DA8-FE9EA8A78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0646" y="2971800"/>
            <a:ext cx="1662709" cy="1618488"/>
          </a:xfrm>
          <a:prstGeom prst="rect">
            <a:avLst/>
          </a:prstGeom>
        </p:spPr>
      </p:pic>
      <p:sp>
        <p:nvSpPr>
          <p:cNvPr id="8" name="TextBox 7">
            <a:extLst>
              <a:ext uri="{FF2B5EF4-FFF2-40B4-BE49-F238E27FC236}">
                <a16:creationId xmlns:a16="http://schemas.microsoft.com/office/drawing/2014/main" id="{459EE01E-AA58-39D2-862A-4EC2497BE5EA}"/>
              </a:ext>
            </a:extLst>
          </p:cNvPr>
          <p:cNvSpPr txBox="1"/>
          <p:nvPr/>
        </p:nvSpPr>
        <p:spPr>
          <a:xfrm>
            <a:off x="2000250" y="2223547"/>
            <a:ext cx="5600700" cy="300082"/>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Dedicated staff develop Builders Club programming.</a:t>
            </a:r>
          </a:p>
        </p:txBody>
      </p:sp>
      <p:sp>
        <p:nvSpPr>
          <p:cNvPr id="9" name="TextBox 8">
            <a:extLst>
              <a:ext uri="{FF2B5EF4-FFF2-40B4-BE49-F238E27FC236}">
                <a16:creationId xmlns:a16="http://schemas.microsoft.com/office/drawing/2014/main" id="{C0BB4CD5-1C24-8C95-B904-9B008464F600}"/>
              </a:ext>
            </a:extLst>
          </p:cNvPr>
          <p:cNvSpPr txBox="1"/>
          <p:nvPr/>
        </p:nvSpPr>
        <p:spPr>
          <a:xfrm>
            <a:off x="5678241" y="2743033"/>
            <a:ext cx="2051795" cy="300082"/>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Website resources.</a:t>
            </a:r>
          </a:p>
        </p:txBody>
      </p:sp>
      <p:sp>
        <p:nvSpPr>
          <p:cNvPr id="10" name="TextBox 9">
            <a:extLst>
              <a:ext uri="{FF2B5EF4-FFF2-40B4-BE49-F238E27FC236}">
                <a16:creationId xmlns:a16="http://schemas.microsoft.com/office/drawing/2014/main" id="{A8A04777-3221-1033-DDB8-217D96528821}"/>
              </a:ext>
            </a:extLst>
          </p:cNvPr>
          <p:cNvSpPr txBox="1"/>
          <p:nvPr/>
        </p:nvSpPr>
        <p:spPr>
          <a:xfrm>
            <a:off x="5648213" y="4780478"/>
            <a:ext cx="2165251" cy="300082"/>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Advisor training.</a:t>
            </a:r>
          </a:p>
        </p:txBody>
      </p:sp>
      <p:sp>
        <p:nvSpPr>
          <p:cNvPr id="11" name="TextBox 10">
            <a:extLst>
              <a:ext uri="{FF2B5EF4-FFF2-40B4-BE49-F238E27FC236}">
                <a16:creationId xmlns:a16="http://schemas.microsoft.com/office/drawing/2014/main" id="{2D2A7679-D8A3-9D88-6663-A4FAED1FC5FC}"/>
              </a:ext>
            </a:extLst>
          </p:cNvPr>
          <p:cNvSpPr txBox="1"/>
          <p:nvPr/>
        </p:nvSpPr>
        <p:spPr>
          <a:xfrm>
            <a:off x="1413964" y="2706976"/>
            <a:ext cx="2326682" cy="507831"/>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Monthly advisor </a:t>
            </a:r>
          </a:p>
          <a:p>
            <a:r>
              <a:rPr lang="en-US" sz="1350" b="1" dirty="0">
                <a:latin typeface="Verdana" panose="020B0604030504040204" pitchFamily="34" charset="0"/>
                <a:ea typeface="Verdana" panose="020B0604030504040204" pitchFamily="34" charset="0"/>
              </a:rPr>
              <a:t>e-newsletters.</a:t>
            </a:r>
          </a:p>
        </p:txBody>
      </p:sp>
      <p:sp>
        <p:nvSpPr>
          <p:cNvPr id="12" name="TextBox 11">
            <a:extLst>
              <a:ext uri="{FF2B5EF4-FFF2-40B4-BE49-F238E27FC236}">
                <a16:creationId xmlns:a16="http://schemas.microsoft.com/office/drawing/2014/main" id="{95C2E933-1268-86AD-1130-0E3DCAC80774}"/>
              </a:ext>
            </a:extLst>
          </p:cNvPr>
          <p:cNvSpPr txBox="1"/>
          <p:nvPr/>
        </p:nvSpPr>
        <p:spPr>
          <a:xfrm>
            <a:off x="1233085" y="3476798"/>
            <a:ext cx="2059337" cy="507831"/>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Data collection to improve programs.</a:t>
            </a:r>
          </a:p>
        </p:txBody>
      </p:sp>
      <p:sp>
        <p:nvSpPr>
          <p:cNvPr id="13" name="TextBox 12">
            <a:extLst>
              <a:ext uri="{FF2B5EF4-FFF2-40B4-BE49-F238E27FC236}">
                <a16:creationId xmlns:a16="http://schemas.microsoft.com/office/drawing/2014/main" id="{324D5349-2C8F-70E4-6AAD-422684A06BA2}"/>
              </a:ext>
            </a:extLst>
          </p:cNvPr>
          <p:cNvSpPr txBox="1"/>
          <p:nvPr/>
        </p:nvSpPr>
        <p:spPr>
          <a:xfrm>
            <a:off x="2343150" y="5308254"/>
            <a:ext cx="4229100" cy="507831"/>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Creation of annual Builders Club program kit with advisor and member materials. </a:t>
            </a:r>
          </a:p>
        </p:txBody>
      </p:sp>
      <p:cxnSp>
        <p:nvCxnSpPr>
          <p:cNvPr id="15" name="Straight Arrow Connector 14">
            <a:extLst>
              <a:ext uri="{FF2B5EF4-FFF2-40B4-BE49-F238E27FC236}">
                <a16:creationId xmlns:a16="http://schemas.microsoft.com/office/drawing/2014/main" id="{94BF5810-4CAD-3758-2EA3-A4D395A952C4}"/>
              </a:ext>
            </a:extLst>
          </p:cNvPr>
          <p:cNvCxnSpPr>
            <a:cxnSpLocks/>
          </p:cNvCxnSpPr>
          <p:nvPr/>
        </p:nvCxnSpPr>
        <p:spPr>
          <a:xfrm flipH="1">
            <a:off x="3077617" y="4082040"/>
            <a:ext cx="663029" cy="44658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9650E1D-F28E-33B9-C950-A059F0BA56C0}"/>
              </a:ext>
            </a:extLst>
          </p:cNvPr>
          <p:cNvSpPr txBox="1"/>
          <p:nvPr/>
        </p:nvSpPr>
        <p:spPr>
          <a:xfrm>
            <a:off x="5863457" y="3180097"/>
            <a:ext cx="2059338" cy="1338828"/>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Youth Protection training and background checks for Kiwanis volunteers &amp; club advisors.</a:t>
            </a:r>
          </a:p>
        </p:txBody>
      </p:sp>
      <p:sp>
        <p:nvSpPr>
          <p:cNvPr id="19" name="TextBox 18">
            <a:extLst>
              <a:ext uri="{FF2B5EF4-FFF2-40B4-BE49-F238E27FC236}">
                <a16:creationId xmlns:a16="http://schemas.microsoft.com/office/drawing/2014/main" id="{7B8C17D7-3041-444F-3545-B50E2F867757}"/>
              </a:ext>
            </a:extLst>
          </p:cNvPr>
          <p:cNvSpPr txBox="1"/>
          <p:nvPr/>
        </p:nvSpPr>
        <p:spPr>
          <a:xfrm>
            <a:off x="1196881" y="4534076"/>
            <a:ext cx="1984082" cy="715581"/>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Liability insurance coverage for clubs.</a:t>
            </a:r>
          </a:p>
        </p:txBody>
      </p:sp>
      <p:cxnSp>
        <p:nvCxnSpPr>
          <p:cNvPr id="20" name="Straight Arrow Connector 19">
            <a:extLst>
              <a:ext uri="{FF2B5EF4-FFF2-40B4-BE49-F238E27FC236}">
                <a16:creationId xmlns:a16="http://schemas.microsoft.com/office/drawing/2014/main" id="{233363EF-A1F9-CE7F-D41C-D17DC0B626AC}"/>
              </a:ext>
            </a:extLst>
          </p:cNvPr>
          <p:cNvCxnSpPr>
            <a:cxnSpLocks/>
          </p:cNvCxnSpPr>
          <p:nvPr/>
        </p:nvCxnSpPr>
        <p:spPr>
          <a:xfrm>
            <a:off x="4520177" y="4542265"/>
            <a:ext cx="16088" cy="51521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85B265D-6276-5B99-B6DA-4FCCEDB3E6E4}"/>
              </a:ext>
            </a:extLst>
          </p:cNvPr>
          <p:cNvCxnSpPr>
            <a:cxnSpLocks/>
            <a:endCxn id="12" idx="3"/>
          </p:cNvCxnSpPr>
          <p:nvPr/>
        </p:nvCxnSpPr>
        <p:spPr>
          <a:xfrm flipH="1">
            <a:off x="3292422" y="3700024"/>
            <a:ext cx="460103" cy="3069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26935F5-F1D6-A658-8DA4-4469C6CBA868}"/>
              </a:ext>
            </a:extLst>
          </p:cNvPr>
          <p:cNvCxnSpPr>
            <a:cxnSpLocks/>
          </p:cNvCxnSpPr>
          <p:nvPr/>
        </p:nvCxnSpPr>
        <p:spPr>
          <a:xfrm flipH="1" flipV="1">
            <a:off x="3314362" y="2966350"/>
            <a:ext cx="645860" cy="20381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FA877E3-BB26-8710-D300-F75040AA4780}"/>
              </a:ext>
            </a:extLst>
          </p:cNvPr>
          <p:cNvCxnSpPr>
            <a:cxnSpLocks/>
          </p:cNvCxnSpPr>
          <p:nvPr/>
        </p:nvCxnSpPr>
        <p:spPr>
          <a:xfrm flipV="1">
            <a:off x="4485570" y="2556868"/>
            <a:ext cx="0" cy="4631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24D52BD-1C6A-B9CF-6499-4E755EDEB17B}"/>
              </a:ext>
            </a:extLst>
          </p:cNvPr>
          <p:cNvCxnSpPr>
            <a:cxnSpLocks/>
          </p:cNvCxnSpPr>
          <p:nvPr/>
        </p:nvCxnSpPr>
        <p:spPr>
          <a:xfrm flipV="1">
            <a:off x="5257800" y="2971801"/>
            <a:ext cx="285074" cy="24375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C785B9D-9B32-8A7D-7833-EFED235DABE2}"/>
              </a:ext>
            </a:extLst>
          </p:cNvPr>
          <p:cNvCxnSpPr>
            <a:cxnSpLocks/>
            <a:endCxn id="18" idx="1"/>
          </p:cNvCxnSpPr>
          <p:nvPr/>
        </p:nvCxnSpPr>
        <p:spPr>
          <a:xfrm>
            <a:off x="5279305" y="3763347"/>
            <a:ext cx="584152" cy="861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D23F12F-703D-C8AF-31A0-15C53BE33A30}"/>
              </a:ext>
            </a:extLst>
          </p:cNvPr>
          <p:cNvCxnSpPr>
            <a:cxnSpLocks/>
          </p:cNvCxnSpPr>
          <p:nvPr/>
        </p:nvCxnSpPr>
        <p:spPr>
          <a:xfrm>
            <a:off x="5117200" y="4240200"/>
            <a:ext cx="498494" cy="54603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1336AC55-B632-0166-140A-2723AB9512AD}"/>
              </a:ext>
            </a:extLst>
          </p:cNvPr>
          <p:cNvSpPr txBox="1"/>
          <p:nvPr/>
        </p:nvSpPr>
        <p:spPr>
          <a:xfrm>
            <a:off x="6572250" y="5429250"/>
            <a:ext cx="1241213" cy="300082"/>
          </a:xfrm>
          <a:prstGeom prst="rect">
            <a:avLst/>
          </a:prstGeom>
          <a:solidFill>
            <a:schemeClr val="bg1"/>
          </a:solidFill>
          <a:ln>
            <a:solidFill>
              <a:schemeClr val="bg1"/>
            </a:solidFill>
          </a:ln>
        </p:spPr>
        <p:txBody>
          <a:bodyPr wrap="square" rtlCol="0">
            <a:spAutoFit/>
          </a:bodyPr>
          <a:lstStyle/>
          <a:p>
            <a:endParaRPr lang="en-US" sz="1350" dirty="0"/>
          </a:p>
        </p:txBody>
      </p:sp>
      <p:pic>
        <p:nvPicPr>
          <p:cNvPr id="3" name="Picture 2" descr="Logo&#10;&#10;Description automatically generated">
            <a:extLst>
              <a:ext uri="{FF2B5EF4-FFF2-40B4-BE49-F238E27FC236}">
                <a16:creationId xmlns:a16="http://schemas.microsoft.com/office/drawing/2014/main" id="{CB0FCF42-1F43-D0F3-966D-2214A7D154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5844988"/>
            <a:ext cx="1828800" cy="860612"/>
          </a:xfrm>
          <a:prstGeom prst="rect">
            <a:avLst/>
          </a:prstGeom>
        </p:spPr>
      </p:pic>
    </p:spTree>
    <p:extLst>
      <p:ext uri="{BB962C8B-B14F-4D97-AF65-F5344CB8AC3E}">
        <p14:creationId xmlns:p14="http://schemas.microsoft.com/office/powerpoint/2010/main" val="3544212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6">
            <a:extLst>
              <a:ext uri="{FF2B5EF4-FFF2-40B4-BE49-F238E27FC236}">
                <a16:creationId xmlns:a16="http://schemas.microsoft.com/office/drawing/2014/main" id="{6893518C-3511-C976-2B5C-F063C4FA6F7C}"/>
              </a:ext>
            </a:extLst>
          </p:cNvPr>
          <p:cNvSpPr>
            <a:spLocks noGrp="1"/>
          </p:cNvSpPr>
          <p:nvPr>
            <p:ph type="title"/>
          </p:nvPr>
        </p:nvSpPr>
        <p:spPr>
          <a:xfrm>
            <a:off x="457200" y="152400"/>
            <a:ext cx="8382000" cy="868362"/>
          </a:xfrm>
        </p:spPr>
        <p:txBody>
          <a:bodyPr>
            <a:noAutofit/>
          </a:bodyPr>
          <a:lstStyle/>
          <a:p>
            <a:pPr algn="ctr"/>
            <a:r>
              <a:rPr lang="en-US" sz="5400" dirty="0"/>
              <a:t>Let’s chat</a:t>
            </a:r>
          </a:p>
        </p:txBody>
      </p:sp>
      <p:sp>
        <p:nvSpPr>
          <p:cNvPr id="3" name="TextBox 2">
            <a:extLst>
              <a:ext uri="{FF2B5EF4-FFF2-40B4-BE49-F238E27FC236}">
                <a16:creationId xmlns:a16="http://schemas.microsoft.com/office/drawing/2014/main" id="{4318F9A6-C164-7C48-C94F-DCCD87D0F657}"/>
              </a:ext>
            </a:extLst>
          </p:cNvPr>
          <p:cNvSpPr txBox="1"/>
          <p:nvPr/>
        </p:nvSpPr>
        <p:spPr>
          <a:xfrm>
            <a:off x="1447800" y="2514600"/>
            <a:ext cx="6932691" cy="523220"/>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endParaRPr lang="en-US" sz="1000" b="1" dirty="0">
              <a:cs typeface="Calibri"/>
            </a:endParaRPr>
          </a:p>
          <a:p>
            <a:endParaRPr lang="en-US" dirty="0">
              <a:cs typeface="Calibri"/>
            </a:endParaRPr>
          </a:p>
        </p:txBody>
      </p:sp>
      <p:sp>
        <p:nvSpPr>
          <p:cNvPr id="4" name="TextBox 3">
            <a:extLst>
              <a:ext uri="{FF2B5EF4-FFF2-40B4-BE49-F238E27FC236}">
                <a16:creationId xmlns:a16="http://schemas.microsoft.com/office/drawing/2014/main" id="{9A15706A-6C20-7954-50AC-AF0534F7E05B}"/>
              </a:ext>
            </a:extLst>
          </p:cNvPr>
          <p:cNvSpPr txBox="1"/>
          <p:nvPr/>
        </p:nvSpPr>
        <p:spPr>
          <a:xfrm>
            <a:off x="953254" y="2057400"/>
            <a:ext cx="7389891" cy="3539430"/>
          </a:xfrm>
          <a:prstGeom prst="rect">
            <a:avLst/>
          </a:prstGeom>
          <a:noFill/>
        </p:spPr>
        <p:txBody>
          <a:bodyPr wrap="square" rtlCol="0">
            <a:spAutoFit/>
          </a:bodyPr>
          <a:lstStyle/>
          <a:p>
            <a:pPr marL="514350" indent="-514350">
              <a:buFont typeface="+mj-lt"/>
              <a:buAutoNum type="arabicPeriod"/>
            </a:pPr>
            <a:r>
              <a:rPr lang="en-US" sz="3200" dirty="0"/>
              <a:t>Where have you found the most interest in starting new clubs in your district?</a:t>
            </a:r>
          </a:p>
          <a:p>
            <a:pPr marL="514350" indent="-514350">
              <a:buFont typeface="+mj-lt"/>
              <a:buAutoNum type="arabicPeriod"/>
            </a:pPr>
            <a:r>
              <a:rPr lang="en-US" sz="3200" dirty="0"/>
              <a:t>What have been your biggest challenges in your work to start clubs?</a:t>
            </a:r>
          </a:p>
          <a:p>
            <a:pPr marL="514350" indent="-514350">
              <a:buFont typeface="+mj-lt"/>
              <a:buAutoNum type="arabicPeriod"/>
            </a:pPr>
            <a:r>
              <a:rPr lang="en-US" sz="3200" dirty="0"/>
              <a:t>What support, resources and tools do you need?</a:t>
            </a:r>
          </a:p>
          <a:p>
            <a:pPr marL="514350" indent="-514350">
              <a:buFont typeface="+mj-lt"/>
              <a:buAutoNum type="arabicPeriod"/>
            </a:pPr>
            <a:r>
              <a:rPr lang="en-US" sz="3200" dirty="0"/>
              <a:t>Other thoughts?</a:t>
            </a:r>
          </a:p>
        </p:txBody>
      </p:sp>
      <p:pic>
        <p:nvPicPr>
          <p:cNvPr id="7" name="Picture 6" descr="Logo&#10;&#10;Description automatically generated">
            <a:extLst>
              <a:ext uri="{FF2B5EF4-FFF2-40B4-BE49-F238E27FC236}">
                <a16:creationId xmlns:a16="http://schemas.microsoft.com/office/drawing/2014/main" id="{9C1B49B6-099D-44D2-C7FA-C46B7DE4AC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0900" y="5844988"/>
            <a:ext cx="1828800" cy="860612"/>
          </a:xfrm>
          <a:prstGeom prst="rect">
            <a:avLst/>
          </a:prstGeom>
        </p:spPr>
      </p:pic>
    </p:spTree>
    <p:custDataLst>
      <p:tags r:id="rId1"/>
    </p:custDataLst>
    <p:extLst>
      <p:ext uri="{BB962C8B-B14F-4D97-AF65-F5344CB8AC3E}">
        <p14:creationId xmlns:p14="http://schemas.microsoft.com/office/powerpoint/2010/main" val="57764200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76200" y="152400"/>
            <a:ext cx="9144000" cy="868362"/>
          </a:xfrm>
        </p:spPr>
        <p:txBody>
          <a:bodyPr>
            <a:noAutofit/>
          </a:bodyPr>
          <a:lstStyle/>
          <a:p>
            <a:pPr algn="ctr"/>
            <a:r>
              <a:rPr lang="en-US" sz="5400" dirty="0"/>
              <a:t>Awards &amp; Recognition</a:t>
            </a:r>
          </a:p>
        </p:txBody>
      </p:sp>
      <p:pic>
        <p:nvPicPr>
          <p:cNvPr id="3" name="Picture 2" descr="Graphical user interface&#10;&#10;Description automatically generated">
            <a:extLst>
              <a:ext uri="{FF2B5EF4-FFF2-40B4-BE49-F238E27FC236}">
                <a16:creationId xmlns:a16="http://schemas.microsoft.com/office/drawing/2014/main" id="{B0D426F6-3F99-C442-472F-26958E811E11}"/>
              </a:ext>
            </a:extLst>
          </p:cNvPr>
          <p:cNvPicPr>
            <a:picLocks noChangeAspect="1"/>
          </p:cNvPicPr>
          <p:nvPr/>
        </p:nvPicPr>
        <p:blipFill rotWithShape="1">
          <a:blip r:embed="rId4">
            <a:extLst>
              <a:ext uri="{28A0092B-C50C-407E-A947-70E740481C1C}">
                <a14:useLocalDpi xmlns:a14="http://schemas.microsoft.com/office/drawing/2010/main" val="0"/>
              </a:ext>
            </a:extLst>
          </a:blip>
          <a:srcRect l="6667" t="8750" r="5832" b="8750"/>
          <a:stretch/>
        </p:blipFill>
        <p:spPr>
          <a:xfrm>
            <a:off x="160867" y="1981200"/>
            <a:ext cx="8563010" cy="4403834"/>
          </a:xfrm>
          <a:prstGeom prst="rect">
            <a:avLst/>
          </a:prstGeom>
        </p:spPr>
      </p:pic>
      <p:sp>
        <p:nvSpPr>
          <p:cNvPr id="7" name="Oval 6">
            <a:extLst>
              <a:ext uri="{FF2B5EF4-FFF2-40B4-BE49-F238E27FC236}">
                <a16:creationId xmlns:a16="http://schemas.microsoft.com/office/drawing/2014/main" id="{CA298DCE-C4BF-A7A8-4783-0479294690AD}"/>
              </a:ext>
            </a:extLst>
          </p:cNvPr>
          <p:cNvSpPr/>
          <p:nvPr/>
        </p:nvSpPr>
        <p:spPr>
          <a:xfrm>
            <a:off x="838200" y="2779486"/>
            <a:ext cx="1447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A140DF9-81F6-D1E9-EB30-C3ABA267F55C}"/>
              </a:ext>
            </a:extLst>
          </p:cNvPr>
          <p:cNvSpPr/>
          <p:nvPr/>
        </p:nvSpPr>
        <p:spPr>
          <a:xfrm>
            <a:off x="4762500" y="2209800"/>
            <a:ext cx="838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0F2B8C0-20F8-5D8E-903D-0CB5119DE9B9}"/>
              </a:ext>
            </a:extLst>
          </p:cNvPr>
          <p:cNvSpPr txBox="1"/>
          <p:nvPr/>
        </p:nvSpPr>
        <p:spPr>
          <a:xfrm>
            <a:off x="2400300" y="1219200"/>
            <a:ext cx="5715000" cy="400110"/>
          </a:xfrm>
          <a:prstGeom prst="rect">
            <a:avLst/>
          </a:prstGeom>
          <a:noFill/>
        </p:spPr>
        <p:txBody>
          <a:bodyPr wrap="square" rtlCol="0">
            <a:spAutoFit/>
          </a:bodyPr>
          <a:lstStyle/>
          <a:p>
            <a:r>
              <a:rPr lang="en-US" sz="2000" b="1" dirty="0">
                <a:solidFill>
                  <a:schemeClr val="bg1"/>
                </a:solidFill>
              </a:rPr>
              <a:t>www.kiwaniskids.org/awards-and-recognition/</a:t>
            </a:r>
          </a:p>
        </p:txBody>
      </p:sp>
    </p:spTree>
    <p:custDataLst>
      <p:tags r:id="rId1"/>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229600" cy="868362"/>
          </a:xfrm>
        </p:spPr>
        <p:txBody>
          <a:bodyPr>
            <a:noAutofit/>
          </a:bodyPr>
          <a:lstStyle/>
          <a:p>
            <a:pPr algn="ctr"/>
            <a:r>
              <a:rPr lang="en-US" sz="5400" dirty="0"/>
              <a:t>Planning</a:t>
            </a:r>
          </a:p>
        </p:txBody>
      </p:sp>
      <p:pic>
        <p:nvPicPr>
          <p:cNvPr id="18" name="Picture 17" descr="Calendar&#10;&#10;Description automatically generated">
            <a:extLst>
              <a:ext uri="{FF2B5EF4-FFF2-40B4-BE49-F238E27FC236}">
                <a16:creationId xmlns:a16="http://schemas.microsoft.com/office/drawing/2014/main" id="{39D0DA53-482F-F5DE-959E-6DFBD3F967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05912">
            <a:off x="5261984" y="1843564"/>
            <a:ext cx="3311932" cy="4381170"/>
          </a:xfrm>
          <a:prstGeom prst="rect">
            <a:avLst/>
          </a:prstGeom>
          <a:ln>
            <a:noFill/>
          </a:ln>
          <a:effectLst>
            <a:outerShdw blurRad="292100" dist="139700" dir="2700000" algn="tl" rotWithShape="0">
              <a:srgbClr val="333333">
                <a:alpha val="65000"/>
              </a:srgbClr>
            </a:outerShdw>
          </a:effectLst>
        </p:spPr>
      </p:pic>
      <p:sp>
        <p:nvSpPr>
          <p:cNvPr id="19" name="TextBox 18">
            <a:extLst>
              <a:ext uri="{FF2B5EF4-FFF2-40B4-BE49-F238E27FC236}">
                <a16:creationId xmlns:a16="http://schemas.microsoft.com/office/drawing/2014/main" id="{725FAB64-DED4-A066-DB17-6522104FE75C}"/>
              </a:ext>
            </a:extLst>
          </p:cNvPr>
          <p:cNvSpPr txBox="1"/>
          <p:nvPr/>
        </p:nvSpPr>
        <p:spPr>
          <a:xfrm>
            <a:off x="254535" y="1718131"/>
            <a:ext cx="4698465" cy="5324535"/>
          </a:xfrm>
          <a:prstGeom prst="rect">
            <a:avLst/>
          </a:prstGeom>
          <a:noFill/>
        </p:spPr>
        <p:txBody>
          <a:bodyPr wrap="square" rtlCol="0">
            <a:spAutoFit/>
          </a:bodyPr>
          <a:lstStyle/>
          <a:p>
            <a:r>
              <a:rPr lang="en-US" sz="2000" b="1" dirty="0">
                <a:solidFill>
                  <a:srgbClr val="0070C0"/>
                </a:solidFill>
              </a:rPr>
              <a:t>September</a:t>
            </a:r>
          </a:p>
          <a:p>
            <a:pPr marL="285750" indent="-285750">
              <a:buFont typeface="Arial" panose="020B0604020202020204" pitchFamily="34" charset="0"/>
              <a:buChar char="•"/>
            </a:pPr>
            <a:r>
              <a:rPr lang="en-US" sz="2000" dirty="0"/>
              <a:t>Review and share award opportunities with club members.</a:t>
            </a:r>
          </a:p>
          <a:p>
            <a:pPr marL="285750" indent="-285750">
              <a:buFont typeface="Arial" panose="020B0604020202020204" pitchFamily="34" charset="0"/>
              <a:buChar char="•"/>
            </a:pPr>
            <a:r>
              <a:rPr lang="en-US" sz="2000" dirty="0"/>
              <a:t>Form an Awards and Recognition Committee to track the club’s progress for attaining recognition.</a:t>
            </a:r>
          </a:p>
          <a:p>
            <a:endParaRPr lang="en-US" sz="2000" dirty="0">
              <a:solidFill>
                <a:srgbClr val="0070C0"/>
              </a:solidFill>
            </a:endParaRPr>
          </a:p>
          <a:p>
            <a:r>
              <a:rPr lang="en-US" sz="2000" b="1" dirty="0">
                <a:solidFill>
                  <a:srgbClr val="0070C0"/>
                </a:solidFill>
              </a:rPr>
              <a:t>October thru April</a:t>
            </a:r>
          </a:p>
          <a:p>
            <a:pPr marL="285750" indent="-285750">
              <a:buFont typeface="Arial" panose="020B0604020202020204" pitchFamily="34" charset="0"/>
              <a:buChar char="•"/>
            </a:pPr>
            <a:r>
              <a:rPr lang="en-US" sz="2000" dirty="0"/>
              <a:t>Receive updates from the Awards and Recognition Committee during club meetings. </a:t>
            </a:r>
          </a:p>
          <a:p>
            <a:endParaRPr lang="en-US" sz="2000" dirty="0"/>
          </a:p>
          <a:p>
            <a:r>
              <a:rPr lang="en-US" sz="2000" b="1" dirty="0">
                <a:solidFill>
                  <a:srgbClr val="0070C0"/>
                </a:solidFill>
              </a:rPr>
              <a:t>May</a:t>
            </a:r>
          </a:p>
          <a:p>
            <a:pPr marL="285750" indent="-285750">
              <a:buFont typeface="Arial" panose="020B0604020202020204" pitchFamily="34" charset="0"/>
              <a:buChar char="•"/>
            </a:pPr>
            <a:r>
              <a:rPr lang="en-US" sz="2000" dirty="0"/>
              <a:t>Submit award entries online at www.kiwaniskids.org/awards-and-recognition/</a:t>
            </a:r>
          </a:p>
          <a:p>
            <a:endParaRPr lang="en-US" sz="2000" dirty="0"/>
          </a:p>
        </p:txBody>
      </p:sp>
    </p:spTree>
    <p:custDataLst>
      <p:tags r:id="rId1"/>
    </p:custData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229600" cy="868362"/>
          </a:xfrm>
        </p:spPr>
        <p:txBody>
          <a:bodyPr>
            <a:noAutofit/>
          </a:bodyPr>
          <a:lstStyle/>
          <a:p>
            <a:pPr algn="ctr"/>
            <a:r>
              <a:rPr lang="en-US" sz="5400" dirty="0"/>
              <a:t>Photo releases</a:t>
            </a:r>
          </a:p>
        </p:txBody>
      </p:sp>
      <p:pic>
        <p:nvPicPr>
          <p:cNvPr id="3" name="Picture 2" descr="A group of people posing for a photo&#10;&#10;Description automatically generated with medium confidence">
            <a:extLst>
              <a:ext uri="{FF2B5EF4-FFF2-40B4-BE49-F238E27FC236}">
                <a16:creationId xmlns:a16="http://schemas.microsoft.com/office/drawing/2014/main" id="{E3BF5155-BC8F-8E03-7DD2-EC593AB72D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6400"/>
            <a:ext cx="9144000" cy="5486400"/>
          </a:xfrm>
          <a:prstGeom prst="rect">
            <a:avLst/>
          </a:prstGeom>
        </p:spPr>
      </p:pic>
      <p:sp>
        <p:nvSpPr>
          <p:cNvPr id="11" name="TextBox 10">
            <a:extLst>
              <a:ext uri="{FF2B5EF4-FFF2-40B4-BE49-F238E27FC236}">
                <a16:creationId xmlns:a16="http://schemas.microsoft.com/office/drawing/2014/main" id="{13901D8B-D046-44EB-AF82-718CDE0EE265}"/>
              </a:ext>
            </a:extLst>
          </p:cNvPr>
          <p:cNvSpPr txBox="1"/>
          <p:nvPr/>
        </p:nvSpPr>
        <p:spPr>
          <a:xfrm>
            <a:off x="493486" y="6108412"/>
            <a:ext cx="7772399" cy="584775"/>
          </a:xfrm>
          <a:prstGeom prst="rect">
            <a:avLst/>
          </a:prstGeom>
          <a:solidFill>
            <a:srgbClr val="FFFF00"/>
          </a:solidFill>
        </p:spPr>
        <p:txBody>
          <a:bodyPr wrap="square" rtlCol="0">
            <a:spAutoFit/>
          </a:bodyPr>
          <a:lstStyle/>
          <a:p>
            <a:r>
              <a:rPr lang="en-US" sz="3200" b="1" dirty="0"/>
              <a:t>Releases are posted on KKids.org/advisors</a:t>
            </a:r>
          </a:p>
        </p:txBody>
      </p:sp>
    </p:spTree>
    <p:custDataLst>
      <p:tags r:id="rId1"/>
    </p:custDataLst>
    <p:extLst>
      <p:ext uri="{BB962C8B-B14F-4D97-AF65-F5344CB8AC3E}">
        <p14:creationId xmlns:p14="http://schemas.microsoft.com/office/powerpoint/2010/main" val="129269878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6">
            <a:extLst>
              <a:ext uri="{FF2B5EF4-FFF2-40B4-BE49-F238E27FC236}">
                <a16:creationId xmlns:a16="http://schemas.microsoft.com/office/drawing/2014/main" id="{97A5D007-D667-4367-B8D3-B3518281A7EA}"/>
              </a:ext>
            </a:extLst>
          </p:cNvPr>
          <p:cNvSpPr txBox="1">
            <a:spLocks/>
          </p:cNvSpPr>
          <p:nvPr/>
        </p:nvSpPr>
        <p:spPr>
          <a:xfrm>
            <a:off x="0" y="122238"/>
            <a:ext cx="9144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5400" dirty="0"/>
              <a:t>Award opportunities</a:t>
            </a:r>
          </a:p>
        </p:txBody>
      </p:sp>
      <p:pic>
        <p:nvPicPr>
          <p:cNvPr id="9" name="Picture 8" descr="A picture containing text, picture frame&#10;&#10;Description automatically generated">
            <a:extLst>
              <a:ext uri="{FF2B5EF4-FFF2-40B4-BE49-F238E27FC236}">
                <a16:creationId xmlns:a16="http://schemas.microsoft.com/office/drawing/2014/main" id="{42591DAC-93CB-6372-564B-DE4F1D056CA1}"/>
              </a:ext>
            </a:extLst>
          </p:cNvPr>
          <p:cNvPicPr>
            <a:picLocks noChangeAspect="1"/>
          </p:cNvPicPr>
          <p:nvPr/>
        </p:nvPicPr>
        <p:blipFill rotWithShape="1">
          <a:blip r:embed="rId4">
            <a:extLst>
              <a:ext uri="{28A0092B-C50C-407E-A947-70E740481C1C}">
                <a14:useLocalDpi xmlns:a14="http://schemas.microsoft.com/office/drawing/2010/main" val="0"/>
              </a:ext>
            </a:extLst>
          </a:blip>
          <a:srcRect l="5467"/>
          <a:stretch/>
        </p:blipFill>
        <p:spPr>
          <a:xfrm>
            <a:off x="0" y="1676400"/>
            <a:ext cx="9144000" cy="5257800"/>
          </a:xfrm>
          <a:prstGeom prst="rect">
            <a:avLst/>
          </a:prstGeom>
        </p:spPr>
      </p:pic>
    </p:spTree>
    <p:custDataLst>
      <p:tags r:id="rId1"/>
    </p:custData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0" y="122238"/>
            <a:ext cx="9144000" cy="868362"/>
          </a:xfrm>
        </p:spPr>
        <p:txBody>
          <a:bodyPr>
            <a:noAutofit/>
          </a:bodyPr>
          <a:lstStyle/>
          <a:p>
            <a:pPr algn="ctr"/>
            <a:r>
              <a:rPr lang="en-US" sz="5400" dirty="0"/>
              <a:t>Individuals</a:t>
            </a:r>
          </a:p>
        </p:txBody>
      </p:sp>
      <p:sp>
        <p:nvSpPr>
          <p:cNvPr id="9" name="TextBox 8">
            <a:extLst>
              <a:ext uri="{FF2B5EF4-FFF2-40B4-BE49-F238E27FC236}">
                <a16:creationId xmlns:a16="http://schemas.microsoft.com/office/drawing/2014/main" id="{F92E2C2A-250C-4056-82C2-49F037761A1A}"/>
              </a:ext>
            </a:extLst>
          </p:cNvPr>
          <p:cNvSpPr txBox="1"/>
          <p:nvPr/>
        </p:nvSpPr>
        <p:spPr>
          <a:xfrm>
            <a:off x="0" y="1147228"/>
            <a:ext cx="9144000" cy="769441"/>
          </a:xfrm>
          <a:prstGeom prst="rect">
            <a:avLst/>
          </a:prstGeom>
          <a:solidFill>
            <a:srgbClr val="92BE5E"/>
          </a:solidFill>
        </p:spPr>
        <p:txBody>
          <a:bodyPr wrap="square" rtlCol="0">
            <a:spAutoFit/>
          </a:bodyPr>
          <a:lstStyle/>
          <a:p>
            <a:pPr algn="ctr"/>
            <a:r>
              <a:rPr lang="en-US" sz="4400" b="1" dirty="0"/>
              <a:t>Distinguished Club Officer</a:t>
            </a:r>
          </a:p>
        </p:txBody>
      </p:sp>
      <p:pic>
        <p:nvPicPr>
          <p:cNvPr id="7" name="Picture 6" descr="A picture containing building, person, outdoor, young&#10;&#10;Description automatically generated">
            <a:extLst>
              <a:ext uri="{FF2B5EF4-FFF2-40B4-BE49-F238E27FC236}">
                <a16:creationId xmlns:a16="http://schemas.microsoft.com/office/drawing/2014/main" id="{7F87FBBA-1FB1-FE68-32CD-E33612E2E1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87640"/>
            <a:ext cx="9144000" cy="4970360"/>
          </a:xfrm>
          <a:prstGeom prst="rect">
            <a:avLst/>
          </a:prstGeom>
        </p:spPr>
      </p:pic>
      <p:sp>
        <p:nvSpPr>
          <p:cNvPr id="10" name="TextBox 9">
            <a:extLst>
              <a:ext uri="{FF2B5EF4-FFF2-40B4-BE49-F238E27FC236}">
                <a16:creationId xmlns:a16="http://schemas.microsoft.com/office/drawing/2014/main" id="{7BDD19B6-D446-59F5-8B84-B7FBCF60913B}"/>
              </a:ext>
            </a:extLst>
          </p:cNvPr>
          <p:cNvSpPr txBox="1"/>
          <p:nvPr/>
        </p:nvSpPr>
        <p:spPr>
          <a:xfrm>
            <a:off x="2667000" y="5884238"/>
            <a:ext cx="5562600" cy="523220"/>
          </a:xfrm>
          <a:prstGeom prst="rect">
            <a:avLst/>
          </a:prstGeom>
          <a:solidFill>
            <a:srgbClr val="FFFF00"/>
          </a:solidFill>
        </p:spPr>
        <p:txBody>
          <a:bodyPr wrap="square" rtlCol="0">
            <a:spAutoFit/>
          </a:bodyPr>
          <a:lstStyle/>
          <a:p>
            <a:r>
              <a:rPr lang="en-US" sz="2800" b="1" dirty="0"/>
              <a:t>Submit nominations by May 1, 2023</a:t>
            </a:r>
          </a:p>
        </p:txBody>
      </p:sp>
      <p:sp>
        <p:nvSpPr>
          <p:cNvPr id="11" name="TextBox 10">
            <a:extLst>
              <a:ext uri="{FF2B5EF4-FFF2-40B4-BE49-F238E27FC236}">
                <a16:creationId xmlns:a16="http://schemas.microsoft.com/office/drawing/2014/main" id="{DA85BFBA-D16B-F16C-04D5-D77318730EB2}"/>
              </a:ext>
            </a:extLst>
          </p:cNvPr>
          <p:cNvSpPr txBox="1"/>
          <p:nvPr/>
        </p:nvSpPr>
        <p:spPr>
          <a:xfrm>
            <a:off x="4572000" y="2160141"/>
            <a:ext cx="4038600" cy="1107996"/>
          </a:xfrm>
          <a:prstGeom prst="rect">
            <a:avLst/>
          </a:prstGeom>
          <a:noFill/>
        </p:spPr>
        <p:txBody>
          <a:bodyPr wrap="square" rtlCol="0">
            <a:spAutoFit/>
          </a:bodyPr>
          <a:lstStyle/>
          <a:p>
            <a:pPr marL="342900" indent="-342900">
              <a:buFont typeface="Arial" panose="020B0604020202020204" pitchFamily="34" charset="0"/>
              <a:buChar char="•"/>
            </a:pPr>
            <a:r>
              <a:rPr lang="en-US" sz="2400" b="1" dirty="0"/>
              <a:t>Nomination criteria</a:t>
            </a:r>
          </a:p>
          <a:p>
            <a:pPr marL="342900" indent="-342900">
              <a:buFont typeface="Arial" panose="020B0604020202020204" pitchFamily="34" charset="0"/>
              <a:buChar char="•"/>
            </a:pPr>
            <a:r>
              <a:rPr lang="en-US" sz="2400" b="1" dirty="0"/>
              <a:t>General award information</a:t>
            </a:r>
          </a:p>
          <a:p>
            <a:endParaRPr lang="en-US" dirty="0"/>
          </a:p>
        </p:txBody>
      </p:sp>
    </p:spTree>
    <p:custDataLst>
      <p:tags r:id="rId1"/>
    </p:custDataLst>
    <p:extLst>
      <p:ext uri="{BB962C8B-B14F-4D97-AF65-F5344CB8AC3E}">
        <p14:creationId xmlns:p14="http://schemas.microsoft.com/office/powerpoint/2010/main" val="18981134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25959917-235D-450D-9B5D-89DE6414C669}"/>
              </a:ext>
            </a:extLst>
          </p:cNvPr>
          <p:cNvSpPr>
            <a:spLocks noGrp="1"/>
          </p:cNvSpPr>
          <p:nvPr>
            <p:ph type="title"/>
          </p:nvPr>
        </p:nvSpPr>
        <p:spPr>
          <a:xfrm>
            <a:off x="0" y="122238"/>
            <a:ext cx="9144000" cy="868362"/>
          </a:xfrm>
        </p:spPr>
        <p:txBody>
          <a:bodyPr>
            <a:noAutofit/>
          </a:bodyPr>
          <a:lstStyle/>
          <a:p>
            <a:pPr algn="ctr"/>
            <a:r>
              <a:rPr lang="en-US" sz="5400" dirty="0"/>
              <a:t>Individuals</a:t>
            </a:r>
          </a:p>
        </p:txBody>
      </p:sp>
      <p:sp>
        <p:nvSpPr>
          <p:cNvPr id="7" name="TextBox 6">
            <a:extLst>
              <a:ext uri="{FF2B5EF4-FFF2-40B4-BE49-F238E27FC236}">
                <a16:creationId xmlns:a16="http://schemas.microsoft.com/office/drawing/2014/main" id="{6F7148B8-99E4-4F47-B21F-BE701581799F}"/>
              </a:ext>
            </a:extLst>
          </p:cNvPr>
          <p:cNvSpPr txBox="1"/>
          <p:nvPr/>
        </p:nvSpPr>
        <p:spPr>
          <a:xfrm>
            <a:off x="-17253" y="1219200"/>
            <a:ext cx="9178506" cy="769441"/>
          </a:xfrm>
          <a:prstGeom prst="rect">
            <a:avLst/>
          </a:prstGeom>
          <a:solidFill>
            <a:srgbClr val="92BE5E"/>
          </a:solidFill>
        </p:spPr>
        <p:txBody>
          <a:bodyPr wrap="square" rtlCol="0">
            <a:spAutoFit/>
          </a:bodyPr>
          <a:lstStyle/>
          <a:p>
            <a:pPr algn="ctr"/>
            <a:r>
              <a:rPr lang="en-US" sz="4400" b="1" dirty="0"/>
              <a:t>Distinguished Club Advisor</a:t>
            </a:r>
          </a:p>
        </p:txBody>
      </p:sp>
      <p:pic>
        <p:nvPicPr>
          <p:cNvPr id="12" name="Picture 11" descr="A picture containing person&#10;&#10;Description automatically generated">
            <a:extLst>
              <a:ext uri="{FF2B5EF4-FFF2-40B4-BE49-F238E27FC236}">
                <a16:creationId xmlns:a16="http://schemas.microsoft.com/office/drawing/2014/main" id="{268E9335-2B65-BA13-6CFF-69DDDB4517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53" y="1988641"/>
            <a:ext cx="9144000" cy="5486400"/>
          </a:xfrm>
          <a:prstGeom prst="rect">
            <a:avLst/>
          </a:prstGeom>
        </p:spPr>
      </p:pic>
      <p:sp>
        <p:nvSpPr>
          <p:cNvPr id="13" name="TextBox 12">
            <a:extLst>
              <a:ext uri="{FF2B5EF4-FFF2-40B4-BE49-F238E27FC236}">
                <a16:creationId xmlns:a16="http://schemas.microsoft.com/office/drawing/2014/main" id="{51918942-8047-B75A-F165-CE5EC0D5A3C0}"/>
              </a:ext>
            </a:extLst>
          </p:cNvPr>
          <p:cNvSpPr txBox="1"/>
          <p:nvPr/>
        </p:nvSpPr>
        <p:spPr>
          <a:xfrm>
            <a:off x="2133600" y="6212542"/>
            <a:ext cx="5638800" cy="523220"/>
          </a:xfrm>
          <a:prstGeom prst="rect">
            <a:avLst/>
          </a:prstGeom>
          <a:solidFill>
            <a:srgbClr val="FFFF00"/>
          </a:solidFill>
        </p:spPr>
        <p:txBody>
          <a:bodyPr wrap="square" rtlCol="0">
            <a:spAutoFit/>
          </a:bodyPr>
          <a:lstStyle/>
          <a:p>
            <a:r>
              <a:rPr lang="en-US" sz="2800" b="1" dirty="0"/>
              <a:t>Submit nominations by May 1, 2023</a:t>
            </a:r>
          </a:p>
        </p:txBody>
      </p:sp>
    </p:spTree>
    <p:custDataLst>
      <p:tags r:id="rId1"/>
    </p:custDataLst>
    <p:extLst>
      <p:ext uri="{BB962C8B-B14F-4D97-AF65-F5344CB8AC3E}">
        <p14:creationId xmlns:p14="http://schemas.microsoft.com/office/powerpoint/2010/main" val="343195528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5400" dirty="0"/>
              <a:t>Clubs</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pic>
        <p:nvPicPr>
          <p:cNvPr id="11" name="Picture 10" descr="KKLowRes ai0212_1010Kiwanis International.jpg">
            <a:extLst>
              <a:ext uri="{FF2B5EF4-FFF2-40B4-BE49-F238E27FC236}">
                <a16:creationId xmlns:a16="http://schemas.microsoft.com/office/drawing/2014/main" id="{68B6F341-FE4F-18AB-FAF5-F1B63BD1EAD0}"/>
              </a:ext>
            </a:extLst>
          </p:cNvPr>
          <p:cNvPicPr>
            <a:picLocks noChangeAspect="1"/>
          </p:cNvPicPr>
          <p:nvPr/>
        </p:nvPicPr>
        <p:blipFill rotWithShape="1">
          <a:blip r:embed="rId4" cstate="print"/>
          <a:srcRect t="10297" r="4762"/>
          <a:stretch/>
        </p:blipFill>
        <p:spPr>
          <a:xfrm>
            <a:off x="0" y="2001838"/>
            <a:ext cx="9144000" cy="5631799"/>
          </a:xfrm>
          <a:prstGeom prst="rect">
            <a:avLst/>
          </a:prstGeom>
        </p:spPr>
      </p:pic>
      <p:sp>
        <p:nvSpPr>
          <p:cNvPr id="2" name="TextBox 1">
            <a:extLst>
              <a:ext uri="{FF2B5EF4-FFF2-40B4-BE49-F238E27FC236}">
                <a16:creationId xmlns:a16="http://schemas.microsoft.com/office/drawing/2014/main" id="{032D2B26-1EBF-E460-65CE-E450792E576E}"/>
              </a:ext>
            </a:extLst>
          </p:cNvPr>
          <p:cNvSpPr txBox="1"/>
          <p:nvPr/>
        </p:nvSpPr>
        <p:spPr>
          <a:xfrm>
            <a:off x="638629" y="6212542"/>
            <a:ext cx="7543800" cy="523220"/>
          </a:xfrm>
          <a:prstGeom prst="rect">
            <a:avLst/>
          </a:prstGeom>
          <a:solidFill>
            <a:srgbClr val="FFFF00"/>
          </a:solidFill>
        </p:spPr>
        <p:txBody>
          <a:bodyPr wrap="square" rtlCol="0">
            <a:spAutoFit/>
          </a:bodyPr>
          <a:lstStyle/>
          <a:p>
            <a:r>
              <a:rPr lang="en-US" sz="2800" b="1" dirty="0"/>
              <a:t>Reports may be submitted May 1 - June 10, 2023</a:t>
            </a:r>
          </a:p>
        </p:txBody>
      </p:sp>
    </p:spTree>
    <p:custDataLst>
      <p:tags r:id="rId1"/>
    </p:custDataLst>
    <p:extLst>
      <p:ext uri="{BB962C8B-B14F-4D97-AF65-F5344CB8AC3E}">
        <p14:creationId xmlns:p14="http://schemas.microsoft.com/office/powerpoint/2010/main" val="139401590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4800" dirty="0"/>
              <a:t>Clubs</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32397"/>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8" name="TextBox 7">
            <a:extLst>
              <a:ext uri="{FF2B5EF4-FFF2-40B4-BE49-F238E27FC236}">
                <a16:creationId xmlns:a16="http://schemas.microsoft.com/office/drawing/2014/main" id="{168214DA-7706-CD56-63E2-A4CB5CB9A06A}"/>
              </a:ext>
            </a:extLst>
          </p:cNvPr>
          <p:cNvSpPr txBox="1"/>
          <p:nvPr/>
        </p:nvSpPr>
        <p:spPr>
          <a:xfrm>
            <a:off x="762000" y="2706561"/>
            <a:ext cx="7924800" cy="2585323"/>
          </a:xfrm>
          <a:prstGeom prst="rect">
            <a:avLst/>
          </a:prstGeom>
          <a:noFill/>
        </p:spPr>
        <p:txBody>
          <a:bodyPr wrap="square">
            <a:spAutoFit/>
          </a:bodyPr>
          <a:lstStyle/>
          <a:p>
            <a:r>
              <a:rPr lang="en-US" sz="2400" dirty="0">
                <a:solidFill>
                  <a:srgbClr val="000000"/>
                </a:solidFill>
                <a:latin typeface="Arial" panose="020B0604020202020204" pitchFamily="34" charset="0"/>
                <a:cs typeface="Arial" panose="020B0604020202020204" pitchFamily="34" charset="0"/>
              </a:rPr>
              <a:t>You</a:t>
            </a:r>
            <a:r>
              <a:rPr lang="en-US" sz="2400" b="0" i="0" dirty="0">
                <a:solidFill>
                  <a:srgbClr val="000000"/>
                </a:solidFill>
                <a:effectLst/>
                <a:latin typeface="Arial" panose="020B0604020202020204" pitchFamily="34" charset="0"/>
                <a:cs typeface="Arial" panose="020B0604020202020204" pitchFamily="34" charset="0"/>
              </a:rPr>
              <a:t>r club can be recognized as either a Distinguished Club or an Honor Club based on the number of points it </a:t>
            </a:r>
            <a:r>
              <a:rPr lang="en-US" sz="2400" dirty="0">
                <a:solidFill>
                  <a:srgbClr val="000000"/>
                </a:solidFill>
                <a:latin typeface="Arial" panose="020B0604020202020204" pitchFamily="34" charset="0"/>
                <a:cs typeface="Arial" panose="020B0604020202020204" pitchFamily="34" charset="0"/>
              </a:rPr>
              <a:t>earns from</a:t>
            </a:r>
            <a:r>
              <a:rPr lang="en-US" sz="2400" b="0" i="0" dirty="0">
                <a:solidFill>
                  <a:srgbClr val="000000"/>
                </a:solidFill>
                <a:effectLst/>
                <a:latin typeface="Arial" panose="020B0604020202020204" pitchFamily="34" charset="0"/>
                <a:cs typeface="Arial" panose="020B0604020202020204" pitchFamily="34" charset="0"/>
              </a:rPr>
              <a:t> </a:t>
            </a:r>
            <a:r>
              <a:rPr lang="en-US" sz="2400" dirty="0">
                <a:solidFill>
                  <a:srgbClr val="000000"/>
                </a:solidFill>
                <a:latin typeface="Arial" panose="020B0604020202020204" pitchFamily="34" charset="0"/>
                <a:cs typeface="Arial" panose="020B0604020202020204" pitchFamily="34" charset="0"/>
              </a:rPr>
              <a:t>responses to the report’s question</a:t>
            </a:r>
            <a:r>
              <a:rPr lang="en-US" sz="2400" b="0" i="0" dirty="0">
                <a:solidFill>
                  <a:srgbClr val="000000"/>
                </a:solidFill>
                <a:effectLst/>
                <a:latin typeface="Arial" panose="020B0604020202020204" pitchFamily="34" charset="0"/>
                <a:cs typeface="Arial" panose="020B0604020202020204" pitchFamily="34" charset="0"/>
              </a:rPr>
              <a:t>s.</a:t>
            </a:r>
          </a:p>
          <a:p>
            <a:endParaRPr lang="en-US" sz="2400" dirty="0">
              <a:solidFill>
                <a:srgbClr val="000000"/>
              </a:solidFill>
              <a:latin typeface="Arial" panose="020B0604020202020204" pitchFamily="34" charset="0"/>
              <a:cs typeface="Arial" panose="020B0604020202020204" pitchFamily="34" charset="0"/>
            </a:endParaRPr>
          </a:p>
          <a:p>
            <a:pPr algn="ctr"/>
            <a:r>
              <a:rPr lang="en-US" sz="2400" b="1" i="0" dirty="0">
                <a:solidFill>
                  <a:srgbClr val="23272C"/>
                </a:solidFill>
                <a:effectLst/>
                <a:latin typeface="Arial" panose="020B0604020202020204" pitchFamily="34" charset="0"/>
                <a:cs typeface="Arial" panose="020B0604020202020204" pitchFamily="34" charset="0"/>
              </a:rPr>
              <a:t>Earn 15 points or more  →  Distinguished Club</a:t>
            </a:r>
          </a:p>
          <a:p>
            <a:pPr algn="ctr"/>
            <a:r>
              <a:rPr lang="en-US" sz="2400" b="1" i="0" dirty="0">
                <a:solidFill>
                  <a:srgbClr val="23272C"/>
                </a:solidFill>
                <a:effectLst/>
                <a:latin typeface="Arial" panose="020B0604020202020204" pitchFamily="34" charset="0"/>
                <a:cs typeface="Arial" panose="020B0604020202020204" pitchFamily="34" charset="0"/>
              </a:rPr>
              <a:t>Earn 10 – 14 points →  Honor Club</a:t>
            </a:r>
          </a:p>
          <a:p>
            <a:endParaRPr lang="en-US" dirty="0"/>
          </a:p>
        </p:txBody>
      </p:sp>
      <p:pic>
        <p:nvPicPr>
          <p:cNvPr id="2" name="Picture 1" descr="Logo&#10;&#10;Description automatically generated">
            <a:extLst>
              <a:ext uri="{FF2B5EF4-FFF2-40B4-BE49-F238E27FC236}">
                <a16:creationId xmlns:a16="http://schemas.microsoft.com/office/drawing/2014/main" id="{04265EAB-3A02-6B09-D076-454440DC85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6600" y="5791200"/>
            <a:ext cx="1943100" cy="914400"/>
          </a:xfrm>
          <a:prstGeom prst="rect">
            <a:avLst/>
          </a:prstGeom>
        </p:spPr>
      </p:pic>
    </p:spTree>
    <p:custDataLst>
      <p:tags r:id="rId1"/>
    </p:custDataLst>
    <p:extLst>
      <p:ext uri="{BB962C8B-B14F-4D97-AF65-F5344CB8AC3E}">
        <p14:creationId xmlns:p14="http://schemas.microsoft.com/office/powerpoint/2010/main" val="405663165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609600" y="122238"/>
            <a:ext cx="8229600" cy="868362"/>
          </a:xfrm>
        </p:spPr>
        <p:txBody>
          <a:bodyPr>
            <a:noAutofit/>
          </a:bodyPr>
          <a:lstStyle/>
          <a:p>
            <a:pPr algn="ctr"/>
            <a:r>
              <a:rPr lang="en-US" sz="5400" dirty="0"/>
              <a:t>Clubs</a:t>
            </a:r>
          </a:p>
        </p:txBody>
      </p:sp>
      <p:sp>
        <p:nvSpPr>
          <p:cNvPr id="7" name="TextBox 6">
            <a:extLst>
              <a:ext uri="{FF2B5EF4-FFF2-40B4-BE49-F238E27FC236}">
                <a16:creationId xmlns:a16="http://schemas.microsoft.com/office/drawing/2014/main" id="{5C3C3F90-4B25-4619-8931-2FA12F6A144D}"/>
              </a:ext>
            </a:extLst>
          </p:cNvPr>
          <p:cNvSpPr txBox="1"/>
          <p:nvPr/>
        </p:nvSpPr>
        <p:spPr>
          <a:xfrm>
            <a:off x="0" y="1211759"/>
            <a:ext cx="9144000" cy="769441"/>
          </a:xfrm>
          <a:prstGeom prst="rect">
            <a:avLst/>
          </a:prstGeom>
          <a:solidFill>
            <a:srgbClr val="92BE5E"/>
          </a:solidFill>
        </p:spPr>
        <p:txBody>
          <a:bodyPr wrap="square" rtlCol="0">
            <a:spAutoFit/>
          </a:bodyPr>
          <a:lstStyle/>
          <a:p>
            <a:pPr algn="ctr"/>
            <a:r>
              <a:rPr lang="en-US" sz="4400" b="1" dirty="0"/>
              <a:t>Annual Achievement Report</a:t>
            </a:r>
          </a:p>
        </p:txBody>
      </p:sp>
      <p:sp>
        <p:nvSpPr>
          <p:cNvPr id="2" name="TextBox 1">
            <a:extLst>
              <a:ext uri="{FF2B5EF4-FFF2-40B4-BE49-F238E27FC236}">
                <a16:creationId xmlns:a16="http://schemas.microsoft.com/office/drawing/2014/main" id="{FD521637-437D-8028-EA94-9F87AC9E72B6}"/>
              </a:ext>
            </a:extLst>
          </p:cNvPr>
          <p:cNvSpPr txBox="1"/>
          <p:nvPr/>
        </p:nvSpPr>
        <p:spPr>
          <a:xfrm>
            <a:off x="914400" y="1784152"/>
            <a:ext cx="7391400" cy="4616648"/>
          </a:xfrm>
          <a:prstGeom prst="rect">
            <a:avLst/>
          </a:prstGeom>
          <a:noFill/>
        </p:spPr>
        <p:txBody>
          <a:bodyPr wrap="square">
            <a:spAutoFit/>
          </a:bodyPr>
          <a:lstStyle/>
          <a:p>
            <a:pPr>
              <a:lnSpc>
                <a:spcPct val="150000"/>
              </a:lnSpc>
            </a:pPr>
            <a:r>
              <a:rPr lang="en-US" sz="3600" b="1" i="0" dirty="0">
                <a:solidFill>
                  <a:srgbClr val="000000"/>
                </a:solidFill>
                <a:effectLst/>
                <a:latin typeface="+mj-lt"/>
              </a:rPr>
              <a:t>Sample Report Questions</a:t>
            </a:r>
          </a:p>
          <a:p>
            <a:pPr marL="342900" indent="-342900">
              <a:buFont typeface="Arial" panose="020B0604020202020204" pitchFamily="34" charset="0"/>
              <a:buChar char="•"/>
            </a:pPr>
            <a:r>
              <a:rPr lang="en-US" sz="2400" b="0" i="0" dirty="0">
                <a:solidFill>
                  <a:srgbClr val="000000"/>
                </a:solidFill>
                <a:effectLst/>
              </a:rPr>
              <a:t>Did your club host an installation ceremony for new members at the start of the club year?</a:t>
            </a:r>
          </a:p>
          <a:p>
            <a:pPr marL="342900" indent="-342900">
              <a:buFont typeface="Arial" panose="020B0604020202020204" pitchFamily="34" charset="0"/>
              <a:buChar char="•"/>
            </a:pPr>
            <a:r>
              <a:rPr lang="en-US" sz="2400" b="0" i="0" dirty="0">
                <a:solidFill>
                  <a:srgbClr val="000000"/>
                </a:solidFill>
                <a:effectLst/>
              </a:rPr>
              <a:t>Did your club elect officers the previous year or within the first three months of the current school year?</a:t>
            </a:r>
          </a:p>
          <a:p>
            <a:pPr marL="342900" indent="-342900">
              <a:buFont typeface="Arial" panose="020B0604020202020204" pitchFamily="34" charset="0"/>
              <a:buChar char="•"/>
            </a:pPr>
            <a:r>
              <a:rPr lang="en-US" sz="2400" b="0" i="0" dirty="0">
                <a:solidFill>
                  <a:srgbClr val="000000"/>
                </a:solidFill>
                <a:effectLst/>
              </a:rPr>
              <a:t>Did the club organize and conduct at least one school-wide service project during the year?</a:t>
            </a:r>
          </a:p>
          <a:p>
            <a:pPr marL="342900" indent="-342900">
              <a:buFont typeface="Arial" panose="020B0604020202020204" pitchFamily="34" charset="0"/>
              <a:buChar char="•"/>
            </a:pPr>
            <a:r>
              <a:rPr lang="en-US" sz="2400" b="0" i="0" dirty="0">
                <a:solidFill>
                  <a:srgbClr val="000000"/>
                </a:solidFill>
                <a:effectLst/>
              </a:rPr>
              <a:t>Did the club secretary keep minutes for club meetings?</a:t>
            </a:r>
            <a:endParaRPr lang="en-US" sz="2400" dirty="0"/>
          </a:p>
          <a:p>
            <a:pPr marL="342900" indent="-342900">
              <a:buFont typeface="Arial" panose="020B0604020202020204" pitchFamily="34" charset="0"/>
              <a:buChar char="•"/>
            </a:pPr>
            <a:r>
              <a:rPr lang="en-US" sz="2400" b="0" i="0" dirty="0">
                <a:solidFill>
                  <a:srgbClr val="000000"/>
                </a:solidFill>
                <a:effectLst/>
              </a:rPr>
              <a:t>Did the club establish one or more committees?</a:t>
            </a:r>
          </a:p>
          <a:p>
            <a:pPr marL="342900" indent="-342900">
              <a:buFont typeface="Arial" panose="020B0604020202020204" pitchFamily="34" charset="0"/>
              <a:buChar char="•"/>
            </a:pPr>
            <a:r>
              <a:rPr lang="en-US" sz="2400" b="0" i="0" dirty="0">
                <a:solidFill>
                  <a:srgbClr val="000000"/>
                </a:solidFill>
                <a:effectLst/>
              </a:rPr>
              <a:t>Did your club </a:t>
            </a:r>
            <a:r>
              <a:rPr lang="en-US" sz="2400" dirty="0">
                <a:solidFill>
                  <a:srgbClr val="000000"/>
                </a:solidFill>
              </a:rPr>
              <a:t>use the </a:t>
            </a:r>
            <a:r>
              <a:rPr lang="en-US" sz="2400" b="0" i="0" dirty="0">
                <a:solidFill>
                  <a:srgbClr val="000000"/>
                </a:solidFill>
                <a:effectLst/>
              </a:rPr>
              <a:t>IDEA guide for service?</a:t>
            </a:r>
            <a:endParaRPr lang="en-US" sz="2400" dirty="0"/>
          </a:p>
          <a:p>
            <a:pPr marL="342900" indent="-342900">
              <a:buFont typeface="Arial" panose="020B0604020202020204" pitchFamily="34" charset="0"/>
              <a:buChar char="•"/>
            </a:pPr>
            <a:r>
              <a:rPr lang="en-US" sz="2400" b="0" i="0" dirty="0">
                <a:solidFill>
                  <a:srgbClr val="000000"/>
                </a:solidFill>
                <a:effectLst/>
              </a:rPr>
              <a:t>Did club officers receive training?</a:t>
            </a:r>
            <a:endParaRPr lang="en-US" sz="2400" dirty="0">
              <a:solidFill>
                <a:srgbClr val="000000"/>
              </a:solidFill>
            </a:endParaRPr>
          </a:p>
        </p:txBody>
      </p:sp>
    </p:spTree>
    <p:custDataLst>
      <p:tags r:id="rId1"/>
    </p:custDataLst>
    <p:extLst>
      <p:ext uri="{BB962C8B-B14F-4D97-AF65-F5344CB8AC3E}">
        <p14:creationId xmlns:p14="http://schemas.microsoft.com/office/powerpoint/2010/main" val="135002153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6">
            <a:extLst>
              <a:ext uri="{FF2B5EF4-FFF2-40B4-BE49-F238E27FC236}">
                <a16:creationId xmlns:a16="http://schemas.microsoft.com/office/drawing/2014/main" id="{C88AEC06-1B64-2ACA-15C7-71A35587107E}"/>
              </a:ext>
            </a:extLst>
          </p:cNvPr>
          <p:cNvSpPr txBox="1">
            <a:spLocks/>
          </p:cNvSpPr>
          <p:nvPr/>
        </p:nvSpPr>
        <p:spPr>
          <a:xfrm>
            <a:off x="-6246" y="165959"/>
            <a:ext cx="9144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dirty="0"/>
              <a:t>How recognition is shared</a:t>
            </a:r>
          </a:p>
        </p:txBody>
      </p:sp>
      <p:sp>
        <p:nvSpPr>
          <p:cNvPr id="8" name="TextBox 7">
            <a:extLst>
              <a:ext uri="{FF2B5EF4-FFF2-40B4-BE49-F238E27FC236}">
                <a16:creationId xmlns:a16="http://schemas.microsoft.com/office/drawing/2014/main" id="{8C8B7291-C478-2875-9A0E-39A0C7FE08F0}"/>
              </a:ext>
            </a:extLst>
          </p:cNvPr>
          <p:cNvSpPr txBox="1"/>
          <p:nvPr/>
        </p:nvSpPr>
        <p:spPr>
          <a:xfrm>
            <a:off x="609600" y="1676400"/>
            <a:ext cx="7848600" cy="5117106"/>
          </a:xfrm>
          <a:prstGeom prst="rect">
            <a:avLst/>
          </a:prstGeom>
          <a:noFill/>
        </p:spPr>
        <p:txBody>
          <a:bodyPr wrap="square">
            <a:spAutoFit/>
          </a:bodyPr>
          <a:lstStyle/>
          <a:p>
            <a:pPr marL="0" marR="0">
              <a:lnSpc>
                <a:spcPct val="107000"/>
              </a:lnSpc>
              <a:spcBef>
                <a:spcPts val="0"/>
              </a:spcBef>
              <a:spcAft>
                <a:spcPts val="800"/>
              </a:spcAft>
            </a:pPr>
            <a:r>
              <a:rPr lang="en-US" sz="3600" b="1" dirty="0">
                <a:effectLst/>
                <a:latin typeface="Calibri" panose="020F0502020204030204" pitchFamily="34" charset="0"/>
                <a:ea typeface="Calibri" panose="020F0502020204030204" pitchFamily="34" charset="0"/>
                <a:cs typeface="Times New Roman" panose="02020603050405020304" pitchFamily="18" charset="0"/>
              </a:rPr>
              <a:t>Digital award recognition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07000"/>
              </a:lnSpc>
              <a:spcBef>
                <a:spcPts val="0"/>
              </a:spcBef>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Award recognition is provided digitally. </a:t>
            </a:r>
            <a:r>
              <a:rPr lang="en-US" sz="2400" dirty="0">
                <a:latin typeface="Calibri" panose="020F0502020204030204" pitchFamily="34" charset="0"/>
                <a:ea typeface="Calibri" panose="020F0502020204030204" pitchFamily="34" charset="0"/>
                <a:cs typeface="Times New Roman" panose="02020603050405020304" pitchFamily="18" charset="0"/>
              </a:rPr>
              <a:t>L</a:t>
            </a:r>
            <a:r>
              <a:rPr lang="en-US" sz="2400" dirty="0">
                <a:effectLst/>
                <a:latin typeface="Calibri" panose="020F0502020204030204" pitchFamily="34" charset="0"/>
                <a:ea typeface="Calibri" panose="020F0502020204030204" pitchFamily="34" charset="0"/>
                <a:cs typeface="Times New Roman" panose="02020603050405020304" pitchFamily="18" charset="0"/>
              </a:rPr>
              <a:t>etters, certificates and electronic badges are posted online for download. </a:t>
            </a:r>
          </a:p>
          <a:p>
            <a:pPr marL="342900" marR="0" indent="-342900">
              <a:lnSpc>
                <a:spcPct val="107000"/>
              </a:lnSpc>
              <a:spcBef>
                <a:spcPts val="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Determine how to distribute recognitions:</a:t>
            </a:r>
          </a:p>
          <a:p>
            <a:pPr marL="800100" lvl="1" indent="-342900">
              <a:lnSpc>
                <a:spcPct val="107000"/>
              </a:lnSpc>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email a digital copy</a:t>
            </a:r>
          </a:p>
          <a:p>
            <a:pPr marL="800100" lvl="1" indent="-342900">
              <a:lnSpc>
                <a:spcPct val="107000"/>
              </a:lnSpc>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print to present or mail a hard copy</a:t>
            </a:r>
          </a:p>
          <a:p>
            <a:pPr marL="800100" lvl="1" indent="-342900">
              <a:lnSpc>
                <a:spcPct val="107000"/>
              </a:lnSpc>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share a link </a:t>
            </a:r>
            <a:r>
              <a:rPr lang="en-US" sz="2400" dirty="0">
                <a:latin typeface="Calibri" panose="020F0502020204030204" pitchFamily="34" charset="0"/>
                <a:ea typeface="Calibri" panose="020F0502020204030204" pitchFamily="34" charset="0"/>
                <a:cs typeface="Times New Roman" panose="02020603050405020304" pitchFamily="18" charset="0"/>
              </a:rPr>
              <a:t>for </a:t>
            </a:r>
            <a:r>
              <a:rPr lang="en-US" sz="2400" dirty="0">
                <a:effectLst/>
                <a:latin typeface="Calibri" panose="020F0502020204030204" pitchFamily="34" charset="0"/>
                <a:ea typeface="Calibri" panose="020F0502020204030204" pitchFamily="34" charset="0"/>
                <a:cs typeface="Times New Roman" panose="02020603050405020304" pitchFamily="18" charset="0"/>
              </a:rPr>
              <a:t>recipients and their families to download recognition themselves.</a:t>
            </a:r>
          </a:p>
          <a:p>
            <a:pPr marL="342900" marR="0" indent="-342900">
              <a:lnSpc>
                <a:spcPct val="107000"/>
              </a:lnSpc>
              <a:spcBef>
                <a:spcPts val="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Award recipients are posted on the K-Kids website and shared in the monthly e-newsletter and                          social media. </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descr="Logo&#10;&#10;Description automatically generated">
            <a:extLst>
              <a:ext uri="{FF2B5EF4-FFF2-40B4-BE49-F238E27FC236}">
                <a16:creationId xmlns:a16="http://schemas.microsoft.com/office/drawing/2014/main" id="{4D5C4884-9E00-04B8-288B-95660B7087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6600" y="5791200"/>
            <a:ext cx="1943100" cy="914400"/>
          </a:xfrm>
          <a:prstGeom prst="rect">
            <a:avLst/>
          </a:prstGeom>
        </p:spPr>
      </p:pic>
    </p:spTree>
    <p:custDataLst>
      <p:tags r:id="rId1"/>
    </p:custDataLst>
    <p:extLst>
      <p:ext uri="{BB962C8B-B14F-4D97-AF65-F5344CB8AC3E}">
        <p14:creationId xmlns:p14="http://schemas.microsoft.com/office/powerpoint/2010/main" val="50464554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382000" cy="868362"/>
          </a:xfrm>
        </p:spPr>
        <p:txBody>
          <a:bodyPr>
            <a:noAutofit/>
          </a:bodyPr>
          <a:lstStyle/>
          <a:p>
            <a:pPr algn="ctr"/>
            <a:r>
              <a:rPr lang="en-US" sz="5400" dirty="0">
                <a:latin typeface="Verdana"/>
                <a:ea typeface="Verdana"/>
              </a:rPr>
              <a:t>Promote the club</a:t>
            </a:r>
          </a:p>
        </p:txBody>
      </p:sp>
      <p:pic>
        <p:nvPicPr>
          <p:cNvPr id="7" name="Picture 6">
            <a:extLst>
              <a:ext uri="{FF2B5EF4-FFF2-40B4-BE49-F238E27FC236}">
                <a16:creationId xmlns:a16="http://schemas.microsoft.com/office/drawing/2014/main" id="{29E6D518-784D-4C99-A2AF-FC1317FD44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1676400"/>
            <a:ext cx="8991600" cy="5994400"/>
          </a:xfrm>
          <a:prstGeom prst="rect">
            <a:avLst/>
          </a:prstGeom>
        </p:spPr>
      </p:pic>
    </p:spTree>
    <p:custDataLst>
      <p:tags r:id="rId1"/>
    </p:custDataLst>
    <p:extLst>
      <p:ext uri="{BB962C8B-B14F-4D97-AF65-F5344CB8AC3E}">
        <p14:creationId xmlns:p14="http://schemas.microsoft.com/office/powerpoint/2010/main" val="174397277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10;&#10;Description automatically generated">
            <a:extLst>
              <a:ext uri="{FF2B5EF4-FFF2-40B4-BE49-F238E27FC236}">
                <a16:creationId xmlns:a16="http://schemas.microsoft.com/office/drawing/2014/main" id="{A0CA8758-1014-F5F8-5002-52090C8497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00200"/>
            <a:ext cx="9245600" cy="5486400"/>
          </a:xfrm>
          <a:prstGeom prst="rect">
            <a:avLst/>
          </a:prstGeom>
        </p:spPr>
      </p:pic>
      <p:sp>
        <p:nvSpPr>
          <p:cNvPr id="3" name="TextBox 2">
            <a:extLst>
              <a:ext uri="{FF2B5EF4-FFF2-40B4-BE49-F238E27FC236}">
                <a16:creationId xmlns:a16="http://schemas.microsoft.com/office/drawing/2014/main" id="{BA84DF01-731C-DA98-AEF8-5B06CAA8AFE5}"/>
              </a:ext>
            </a:extLst>
          </p:cNvPr>
          <p:cNvSpPr txBox="1"/>
          <p:nvPr/>
        </p:nvSpPr>
        <p:spPr>
          <a:xfrm>
            <a:off x="4422475" y="2122098"/>
            <a:ext cx="4724400" cy="3231654"/>
          </a:xfrm>
          <a:prstGeom prst="rect">
            <a:avLst/>
          </a:prstGeom>
          <a:solidFill>
            <a:srgbClr val="92D050"/>
          </a:solidFill>
          <a:ln>
            <a:solidFill>
              <a:schemeClr val="tx1"/>
            </a:solidFill>
          </a:ln>
        </p:spPr>
        <p:txBody>
          <a:bodyPr wrap="square" lIns="91440" tIns="45720" rIns="91440" bIns="45720" rtlCol="0" anchor="t">
            <a:spAutoFit/>
          </a:bodyPr>
          <a:lstStyle/>
          <a:p>
            <a:endParaRPr lang="en-US" sz="2000" dirty="0"/>
          </a:p>
          <a:p>
            <a:r>
              <a:rPr lang="en-US" sz="2000" dirty="0">
                <a:cs typeface="Calibri"/>
              </a:rPr>
              <a:t>                         </a:t>
            </a:r>
            <a:r>
              <a:rPr lang="en-US" sz="7200" b="1" dirty="0">
                <a:solidFill>
                  <a:schemeClr val="bg1"/>
                </a:solidFill>
                <a:cs typeface="Calibri"/>
              </a:rPr>
              <a:t>Any </a:t>
            </a:r>
          </a:p>
          <a:p>
            <a:r>
              <a:rPr lang="en-US" sz="6600" b="1" dirty="0">
                <a:solidFill>
                  <a:schemeClr val="bg1"/>
                </a:solidFill>
                <a:cs typeface="Calibri"/>
              </a:rPr>
              <a:t>  questions?</a:t>
            </a:r>
            <a:endParaRPr lang="en-US" dirty="0">
              <a:solidFill>
                <a:schemeClr val="bg1"/>
              </a:solidFill>
            </a:endParaRPr>
          </a:p>
          <a:p>
            <a:pPr algn="ctr"/>
            <a:endParaRPr lang="en-US" sz="2000" b="1" dirty="0"/>
          </a:p>
          <a:p>
            <a:endParaRPr lang="en-US" sz="2000" dirty="0"/>
          </a:p>
        </p:txBody>
      </p:sp>
    </p:spTree>
    <p:custDataLst>
      <p:tags r:id="rId1"/>
    </p:custDataLst>
    <p:extLst>
      <p:ext uri="{BB962C8B-B14F-4D97-AF65-F5344CB8AC3E}">
        <p14:creationId xmlns:p14="http://schemas.microsoft.com/office/powerpoint/2010/main" val="372417794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6"/>
          <p:cNvSpPr txBox="1">
            <a:spLocks noChangeArrowheads="1"/>
          </p:cNvSpPr>
          <p:nvPr/>
        </p:nvSpPr>
        <p:spPr bwMode="auto">
          <a:xfrm>
            <a:off x="0" y="3200400"/>
            <a:ext cx="1600200" cy="457200"/>
          </a:xfrm>
          <a:prstGeom prst="rect">
            <a:avLst/>
          </a:prstGeom>
          <a:noFill/>
          <a:ln w="9525">
            <a:noFill/>
            <a:miter lim="800000"/>
            <a:headEnd/>
            <a:tailEnd/>
          </a:ln>
        </p:spPr>
        <p:txBody>
          <a:bodyPr>
            <a:spAutoFit/>
          </a:bodyPr>
          <a:lstStyle/>
          <a:p>
            <a:pPr>
              <a:spcBef>
                <a:spcPct val="50000"/>
              </a:spcBef>
            </a:pPr>
            <a:endParaRPr lang="en-US" dirty="0"/>
          </a:p>
        </p:txBody>
      </p:sp>
      <p:sp>
        <p:nvSpPr>
          <p:cNvPr id="5" name="Title 4"/>
          <p:cNvSpPr>
            <a:spLocks noGrp="1"/>
          </p:cNvSpPr>
          <p:nvPr>
            <p:ph type="title"/>
          </p:nvPr>
        </p:nvSpPr>
        <p:spPr>
          <a:xfrm>
            <a:off x="457200" y="0"/>
            <a:ext cx="8229600" cy="990600"/>
          </a:xfrm>
        </p:spPr>
        <p:txBody>
          <a:bodyPr>
            <a:noAutofit/>
          </a:bodyPr>
          <a:lstStyle/>
          <a:p>
            <a:pPr algn="ctr"/>
            <a:r>
              <a:rPr lang="en-US" sz="5400" dirty="0"/>
              <a:t>Thank you!</a:t>
            </a:r>
          </a:p>
        </p:txBody>
      </p:sp>
      <p:grpSp>
        <p:nvGrpSpPr>
          <p:cNvPr id="2" name="Group 1">
            <a:extLst>
              <a:ext uri="{FF2B5EF4-FFF2-40B4-BE49-F238E27FC236}">
                <a16:creationId xmlns:a16="http://schemas.microsoft.com/office/drawing/2014/main" id="{72FCA8ED-6467-1571-04D4-5F7DCBF62258}"/>
              </a:ext>
            </a:extLst>
          </p:cNvPr>
          <p:cNvGrpSpPr/>
          <p:nvPr/>
        </p:nvGrpSpPr>
        <p:grpSpPr>
          <a:xfrm>
            <a:off x="-7374" y="1612969"/>
            <a:ext cx="9144000" cy="5257800"/>
            <a:chOff x="-7374" y="1612969"/>
            <a:chExt cx="9144000" cy="5257800"/>
          </a:xfrm>
        </p:grpSpPr>
        <p:pic>
          <p:nvPicPr>
            <p:cNvPr id="4" name="Picture 3" descr="A picture containing person, person, standing, male&#10;&#10;Description automatically generated">
              <a:extLst>
                <a:ext uri="{FF2B5EF4-FFF2-40B4-BE49-F238E27FC236}">
                  <a16:creationId xmlns:a16="http://schemas.microsoft.com/office/drawing/2014/main" id="{1C231FFB-C6DE-81EA-5B1E-38251BD99C96}"/>
                </a:ext>
              </a:extLst>
            </p:cNvPr>
            <p:cNvPicPr>
              <a:picLocks noChangeAspect="1"/>
            </p:cNvPicPr>
            <p:nvPr/>
          </p:nvPicPr>
          <p:blipFill rotWithShape="1">
            <a:blip r:embed="rId4">
              <a:extLst>
                <a:ext uri="{28A0092B-C50C-407E-A947-70E740481C1C}">
                  <a14:useLocalDpi xmlns:a14="http://schemas.microsoft.com/office/drawing/2010/main" val="0"/>
                </a:ext>
              </a:extLst>
            </a:blip>
            <a:srcRect b="4167"/>
            <a:stretch/>
          </p:blipFill>
          <p:spPr>
            <a:xfrm>
              <a:off x="-7374" y="1612969"/>
              <a:ext cx="9144000" cy="5257800"/>
            </a:xfrm>
            <a:prstGeom prst="rect">
              <a:avLst/>
            </a:prstGeom>
          </p:spPr>
        </p:pic>
        <p:sp>
          <p:nvSpPr>
            <p:cNvPr id="6" name="TextBox 5">
              <a:extLst>
                <a:ext uri="{FF2B5EF4-FFF2-40B4-BE49-F238E27FC236}">
                  <a16:creationId xmlns:a16="http://schemas.microsoft.com/office/drawing/2014/main" id="{3EF6BF99-CC23-B3E6-7953-CBEF288C38CA}"/>
                </a:ext>
              </a:extLst>
            </p:cNvPr>
            <p:cNvSpPr txBox="1"/>
            <p:nvPr/>
          </p:nvSpPr>
          <p:spPr>
            <a:xfrm>
              <a:off x="430161" y="2133600"/>
              <a:ext cx="3581400" cy="4216539"/>
            </a:xfrm>
            <a:prstGeom prst="rect">
              <a:avLst/>
            </a:prstGeom>
            <a:noFill/>
          </p:spPr>
          <p:txBody>
            <a:bodyPr wrap="square" rtlCol="0">
              <a:spAutoFit/>
            </a:bodyPr>
            <a:lstStyle/>
            <a:p>
              <a:r>
                <a:rPr lang="en-US" sz="2400" b="1" dirty="0">
                  <a:solidFill>
                    <a:schemeClr val="bg1"/>
                  </a:solidFill>
                </a:rPr>
                <a:t>Luana Nisan </a:t>
              </a:r>
            </a:p>
            <a:p>
              <a:r>
                <a:rPr lang="en-US" sz="2400" b="1" dirty="0"/>
                <a:t>SLP Manager </a:t>
              </a:r>
            </a:p>
            <a:p>
              <a:r>
                <a:rPr lang="en-US" sz="2400" b="1" dirty="0"/>
                <a:t>lnissan@kiwanis.org</a:t>
              </a:r>
            </a:p>
            <a:p>
              <a:endParaRPr lang="en-US" sz="2400" b="1" dirty="0"/>
            </a:p>
            <a:p>
              <a:endParaRPr lang="en-US" sz="2400" b="1" dirty="0"/>
            </a:p>
            <a:p>
              <a:r>
                <a:rPr lang="en-US" sz="2400" b="1" dirty="0">
                  <a:solidFill>
                    <a:schemeClr val="bg1"/>
                  </a:solidFill>
                </a:rPr>
                <a:t>Lisa J. Pyron</a:t>
              </a:r>
            </a:p>
            <a:p>
              <a:r>
                <a:rPr lang="en-US" sz="2400" b="1" dirty="0"/>
                <a:t>SLP Development Specialist</a:t>
              </a:r>
            </a:p>
            <a:p>
              <a:r>
                <a:rPr lang="en-US" sz="2400" b="1" dirty="0"/>
                <a:t>lpyron@kiwanis.org</a:t>
              </a:r>
            </a:p>
            <a:p>
              <a:endParaRPr lang="en-US" sz="2400" b="1" dirty="0"/>
            </a:p>
            <a:p>
              <a:pPr marL="342900" indent="-342900">
                <a:buFont typeface="Arial" panose="020B0604020202020204" pitchFamily="34" charset="0"/>
                <a:buChar char="•"/>
              </a:pPr>
              <a:endParaRPr lang="en-US" sz="1000" b="1" dirty="0"/>
            </a:p>
            <a:p>
              <a:endParaRPr lang="en-US" dirty="0"/>
            </a:p>
          </p:txBody>
        </p:sp>
      </p:grpSp>
    </p:spTree>
    <p:custDataLst>
      <p:tags r:id="rId1"/>
    </p:custData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4ade548b-e066-4a27-8fa1-98c1fcc7d010">
      <Terms xmlns="http://schemas.microsoft.com/office/infopath/2007/PartnerControls"/>
    </lcf76f155ced4ddcb4097134ff3c332f>
    <TaxCatchAll xmlns="9a441896-49b2-4e3b-9585-ad256bf5e304"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A25B008DCAFDD499AE1D17D06317D99" ma:contentTypeVersion="19" ma:contentTypeDescription="Create a new document." ma:contentTypeScope="" ma:versionID="8c6cd43d2bc0c899d0eaae986bc271e9">
  <xsd:schema xmlns:xsd="http://www.w3.org/2001/XMLSchema" xmlns:xs="http://www.w3.org/2001/XMLSchema" xmlns:p="http://schemas.microsoft.com/office/2006/metadata/properties" xmlns:ns1="http://schemas.microsoft.com/sharepoint/v3" xmlns:ns2="4ade548b-e066-4a27-8fa1-98c1fcc7d010" xmlns:ns3="9a441896-49b2-4e3b-9585-ad256bf5e304" targetNamespace="http://schemas.microsoft.com/office/2006/metadata/properties" ma:root="true" ma:fieldsID="02b7903eda2e3113cbad8dfd7fa99c67" ns1:_="" ns2:_="" ns3:_="">
    <xsd:import namespace="http://schemas.microsoft.com/sharepoint/v3"/>
    <xsd:import namespace="4ade548b-e066-4a27-8fa1-98c1fcc7d010"/>
    <xsd:import namespace="9a441896-49b2-4e3b-9585-ad256bf5e30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1:_ip_UnifiedCompliancePolicyProperties" minOccurs="0"/>
                <xsd:element ref="ns1:_ip_UnifiedCompliancePolicyUIAc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de548b-e066-4a27-8fa1-98c1fcc7d01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0a5082c5-51f8-46a4-bf5e-5f5c80b7f45f"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441896-49b2-4e3b-9585-ad256bf5e304"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411cde81-8b8e-4834-87b4-84a778269278}" ma:internalName="TaxCatchAll" ma:showField="CatchAllData" ma:web="9a441896-49b2-4e3b-9585-ad256bf5e3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DA3691-0BCD-4137-BABA-730FB66EB981}">
  <ds:schemaRefs>
    <ds:schemaRef ds:uri="http://schemas.microsoft.com/office/2006/metadata/properties"/>
    <ds:schemaRef ds:uri="http://schemas.microsoft.com/office/infopath/2007/PartnerControls"/>
    <ds:schemaRef ds:uri="http://schemas.microsoft.com/sharepoint/v3"/>
    <ds:schemaRef ds:uri="4ade548b-e066-4a27-8fa1-98c1fcc7d010"/>
    <ds:schemaRef ds:uri="9a441896-49b2-4e3b-9585-ad256bf5e304"/>
  </ds:schemaRefs>
</ds:datastoreItem>
</file>

<file path=customXml/itemProps2.xml><?xml version="1.0" encoding="utf-8"?>
<ds:datastoreItem xmlns:ds="http://schemas.openxmlformats.org/officeDocument/2006/customXml" ds:itemID="{41138D56-4942-41B3-9182-2EFEDD6CDC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ade548b-e066-4a27-8fa1-98c1fcc7d010"/>
    <ds:schemaRef ds:uri="9a441896-49b2-4e3b-9585-ad256bf5e3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8D7AFD-9E60-49BE-AEB2-A44E75B7BB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12066</TotalTime>
  <Words>2578</Words>
  <Application>Microsoft Office PowerPoint</Application>
  <PresentationFormat>On-screen Show (4:3)</PresentationFormat>
  <Paragraphs>217</Paragraphs>
  <Slides>25</Slides>
  <Notes>25</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25</vt:i4>
      </vt:variant>
    </vt:vector>
  </HeadingPairs>
  <TitlesOfParts>
    <vt:vector size="40" baseType="lpstr">
      <vt:lpstr>Arial</vt:lpstr>
      <vt:lpstr>Calibri</vt:lpstr>
      <vt:lpstr>Courier New</vt:lpstr>
      <vt:lpstr>Garamond</vt:lpstr>
      <vt:lpstr>Myriad Pro</vt:lpstr>
      <vt:lpstr>myriad-pro</vt:lpstr>
      <vt:lpstr>Noto Sans Symbols</vt:lpstr>
      <vt:lpstr>Palatino Linotype</vt:lpstr>
      <vt:lpstr>Times New Roman</vt:lpstr>
      <vt:lpstr>Trebuchet MS</vt:lpstr>
      <vt:lpstr>Verdana</vt:lpstr>
      <vt:lpstr>Verdana-Bold</vt:lpstr>
      <vt:lpstr>Wingdings</vt:lpstr>
      <vt:lpstr>Wingdings 2</vt:lpstr>
      <vt:lpstr>Office Theme</vt:lpstr>
      <vt:lpstr>Administrator Check-in Chat: CLUB GROWTH &amp; RECOGNITION Monday, March 28, 2023 </vt:lpstr>
      <vt:lpstr>Starting New Clubs</vt:lpstr>
      <vt:lpstr>DA Responsibilities</vt:lpstr>
      <vt:lpstr>Needed to start a K-Kids</vt:lpstr>
      <vt:lpstr>Strategic places to grow clubs</vt:lpstr>
      <vt:lpstr>Ask Kiwanis clubs to help</vt:lpstr>
      <vt:lpstr>SLPs benefit Kiwanis clubs</vt:lpstr>
      <vt:lpstr> Lean into learning</vt:lpstr>
      <vt:lpstr>K-Kids benefits the community</vt:lpstr>
      <vt:lpstr> Cost of sponsoring a K-Kids</vt:lpstr>
      <vt:lpstr>How KI supports K-Kids</vt:lpstr>
      <vt:lpstr>Let’s chat</vt:lpstr>
      <vt:lpstr>Awards &amp; Recognition</vt:lpstr>
      <vt:lpstr>Planning</vt:lpstr>
      <vt:lpstr>Photo releases</vt:lpstr>
      <vt:lpstr>PowerPoint Presentation</vt:lpstr>
      <vt:lpstr>Individuals</vt:lpstr>
      <vt:lpstr>Individuals</vt:lpstr>
      <vt:lpstr>Clubs</vt:lpstr>
      <vt:lpstr>Clubs</vt:lpstr>
      <vt:lpstr>Clubs</vt:lpstr>
      <vt:lpstr>PowerPoint Presentation</vt:lpstr>
      <vt:lpstr>Promote the club</vt:lpstr>
      <vt:lpstr>PowerPoint Presentation</vt:lpstr>
      <vt:lpstr>Thank you!</vt:lpstr>
    </vt:vector>
  </TitlesOfParts>
  <Company>Kiwanis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Gloria Bidgood</dc:creator>
  <cp:lastModifiedBy>Lisa Pyron</cp:lastModifiedBy>
  <cp:revision>779</cp:revision>
  <dcterms:created xsi:type="dcterms:W3CDTF">2009-08-06T15:03:18Z</dcterms:created>
  <dcterms:modified xsi:type="dcterms:W3CDTF">2023-03-28T15:22:35Z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558203AE-6AEF-40E4-AFDD-878AE77F2B83</vt:lpwstr>
  </property>
  <property fmtid="{D5CDD505-2E9C-101B-9397-08002B2CF9AE}" pid="3" name="ArticulatePath">
    <vt:lpwstr>Key Club IN DCON_2017_Rewiring your brain for happiness</vt:lpwstr>
  </property>
  <property fmtid="{D5CDD505-2E9C-101B-9397-08002B2CF9AE}" pid="4" name="ContentTypeId">
    <vt:lpwstr>0x0101004A25B008DCAFDD499AE1D17D06317D99</vt:lpwstr>
  </property>
  <property fmtid="{D5CDD505-2E9C-101B-9397-08002B2CF9AE}" pid="5" name="MediaServiceImageTags">
    <vt:lpwstr/>
  </property>
</Properties>
</file>