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6.xml" ContentType="application/vnd.openxmlformats-officedocument.presentationml.tags+xml"/>
  <Override PartName="/ppt/notesSlides/notesSlide21.xml" ContentType="application/vnd.openxmlformats-officedocument.presentationml.notesSlide+xml"/>
  <Override PartName="/ppt/tags/tag7.xml" ContentType="application/vnd.openxmlformats-officedocument.presentationml.tags+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tags/tag10.xml" ContentType="application/vnd.openxmlformats-officedocument.presentationml.tags+xml"/>
  <Override PartName="/ppt/notesSlides/notesSlide25.xml" ContentType="application/vnd.openxmlformats-officedocument.presentationml.notesSlide+xml"/>
  <Override PartName="/ppt/tags/tag11.xml" ContentType="application/vnd.openxmlformats-officedocument.presentationml.tags+xml"/>
  <Override PartName="/ppt/notesSlides/notesSlide26.xml" ContentType="application/vnd.openxmlformats-officedocument.presentationml.notesSlide+xml"/>
  <Override PartName="/ppt/tags/tag12.xml" ContentType="application/vnd.openxmlformats-officedocument.presentationml.tags+xml"/>
  <Override PartName="/ppt/notesSlides/notesSlide27.xml" ContentType="application/vnd.openxmlformats-officedocument.presentationml.notesSlide+xml"/>
  <Override PartName="/ppt/tags/tag13.xml" ContentType="application/vnd.openxmlformats-officedocument.presentationml.tags+xml"/>
  <Override PartName="/ppt/notesSlides/notesSlide28.xml" ContentType="application/vnd.openxmlformats-officedocument.presentationml.notesSlide+xml"/>
  <Override PartName="/ppt/tags/tag14.xml" ContentType="application/vnd.openxmlformats-officedocument.presentationml.tags+xml"/>
  <Override PartName="/ppt/notesSlides/notesSlide29.xml" ContentType="application/vnd.openxmlformats-officedocument.presentationml.notesSlide+xml"/>
  <Override PartName="/ppt/tags/tag15.xml" ContentType="application/vnd.openxmlformats-officedocument.presentationml.tags+xml"/>
  <Override PartName="/ppt/notesSlides/notesSlide30.xml" ContentType="application/vnd.openxmlformats-officedocument.presentationml.notesSlide+xml"/>
  <Override PartName="/ppt/tags/tag16.xml" ContentType="application/vnd.openxmlformats-officedocument.presentationml.tags+xml"/>
  <Override PartName="/ppt/notesSlides/notesSlide31.xml" ContentType="application/vnd.openxmlformats-officedocument.presentationml.notesSlide+xml"/>
  <Override PartName="/ppt/tags/tag17.xml" ContentType="application/vnd.openxmlformats-officedocument.presentationml.tags+xml"/>
  <Override PartName="/ppt/notesSlides/notesSlide32.xml" ContentType="application/vnd.openxmlformats-officedocument.presentationml.notesSlide+xml"/>
  <Override PartName="/ppt/tags/tag18.xml" ContentType="application/vnd.openxmlformats-officedocument.presentationml.tags+xml"/>
  <Override PartName="/ppt/notesSlides/notesSlide33.xml" ContentType="application/vnd.openxmlformats-officedocument.presentationml.notesSlide+xml"/>
  <Override PartName="/ppt/tags/tag19.xml" ContentType="application/vnd.openxmlformats-officedocument.presentationml.tags+xml"/>
  <Override PartName="/ppt/notesSlides/notesSlide34.xml" ContentType="application/vnd.openxmlformats-officedocument.presentationml.notesSlide+xml"/>
  <Override PartName="/ppt/tags/tag20.xml" ContentType="application/vnd.openxmlformats-officedocument.presentationml.tags+xml"/>
  <Override PartName="/ppt/notesSlides/notesSlide35.xml" ContentType="application/vnd.openxmlformats-officedocument.presentationml.notesSlide+xml"/>
  <Override PartName="/ppt/tags/tag21.xml" ContentType="application/vnd.openxmlformats-officedocument.presentationml.tags+xml"/>
  <Override PartName="/ppt/notesSlides/notesSlide36.xml" ContentType="application/vnd.openxmlformats-officedocument.presentationml.notesSlide+xml"/>
  <Override PartName="/ppt/tags/tag22.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41"/>
  </p:notesMasterIdLst>
  <p:handoutMasterIdLst>
    <p:handoutMasterId r:id="rId42"/>
  </p:handoutMasterIdLst>
  <p:sldIdLst>
    <p:sldId id="553" r:id="rId4"/>
    <p:sldId id="772" r:id="rId5"/>
    <p:sldId id="704" r:id="rId6"/>
    <p:sldId id="802" r:id="rId7"/>
    <p:sldId id="773" r:id="rId8"/>
    <p:sldId id="774" r:id="rId9"/>
    <p:sldId id="792" r:id="rId10"/>
    <p:sldId id="797" r:id="rId11"/>
    <p:sldId id="781" r:id="rId12"/>
    <p:sldId id="785" r:id="rId13"/>
    <p:sldId id="782" r:id="rId14"/>
    <p:sldId id="783" r:id="rId15"/>
    <p:sldId id="784" r:id="rId16"/>
    <p:sldId id="683" r:id="rId17"/>
    <p:sldId id="786" r:id="rId18"/>
    <p:sldId id="793" r:id="rId19"/>
    <p:sldId id="788" r:id="rId20"/>
    <p:sldId id="794" r:id="rId21"/>
    <p:sldId id="795" r:id="rId22"/>
    <p:sldId id="803" r:id="rId23"/>
    <p:sldId id="718" r:id="rId24"/>
    <p:sldId id="771" r:id="rId25"/>
    <p:sldId id="359" r:id="rId26"/>
    <p:sldId id="798" r:id="rId27"/>
    <p:sldId id="787" r:id="rId28"/>
    <p:sldId id="799" r:id="rId29"/>
    <p:sldId id="800" r:id="rId30"/>
    <p:sldId id="801" r:id="rId31"/>
    <p:sldId id="364" r:id="rId32"/>
    <p:sldId id="789" r:id="rId33"/>
    <p:sldId id="767" r:id="rId34"/>
    <p:sldId id="770" r:id="rId35"/>
    <p:sldId id="796" r:id="rId36"/>
    <p:sldId id="270" r:id="rId37"/>
    <p:sldId id="740" r:id="rId38"/>
    <p:sldId id="734" r:id="rId39"/>
    <p:sldId id="692" r:id="rId40"/>
  </p:sldIdLst>
  <p:sldSz cx="9144000" cy="6858000" type="screen4x3"/>
  <p:notesSz cx="7010400" cy="92964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BE5E"/>
    <a:srgbClr val="0079C1"/>
    <a:srgbClr val="F2F2F2"/>
    <a:srgbClr val="0033CC"/>
    <a:srgbClr val="F4188B"/>
    <a:srgbClr val="A82E23"/>
    <a:srgbClr val="00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43" autoAdjust="0"/>
    <p:restoredTop sz="66875" autoAdjust="0"/>
  </p:normalViewPr>
  <p:slideViewPr>
    <p:cSldViewPr>
      <p:cViewPr varScale="1">
        <p:scale>
          <a:sx n="80" d="100"/>
          <a:sy n="80" d="100"/>
        </p:scale>
        <p:origin x="2400" y="96"/>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gs" Target="tags/tag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5138"/>
          </a:xfrm>
          <a:prstGeom prst="rect">
            <a:avLst/>
          </a:prstGeom>
        </p:spPr>
        <p:txBody>
          <a:bodyPr vert="horz" lIns="91415" tIns="45707" rIns="91415" bIns="45707" rtlCol="0"/>
          <a:lstStyle>
            <a:lvl1pPr algn="r">
              <a:defRPr sz="1200"/>
            </a:lvl1pPr>
          </a:lstStyle>
          <a:p>
            <a:fld id="{5D3E04C9-1252-4D3C-990E-DA066CEC0AF3}" type="datetimeFigureOut">
              <a:rPr lang="en-US" smtClean="0"/>
              <a:pPr/>
              <a:t>1/12/2023</a:t>
            </a:fld>
            <a:endParaRPr lang="en-US"/>
          </a:p>
        </p:txBody>
      </p:sp>
      <p:sp>
        <p:nvSpPr>
          <p:cNvPr id="4" name="Footer Placeholder 3"/>
          <p:cNvSpPr>
            <a:spLocks noGrp="1"/>
          </p:cNvSpPr>
          <p:nvPr>
            <p:ph type="ftr" sz="quarter" idx="2"/>
          </p:nvPr>
        </p:nvSpPr>
        <p:spPr>
          <a:xfrm>
            <a:off x="0" y="8829675"/>
            <a:ext cx="3037840" cy="465138"/>
          </a:xfrm>
          <a:prstGeom prst="rect">
            <a:avLst/>
          </a:prstGeom>
        </p:spPr>
        <p:txBody>
          <a:bodyPr vert="horz" lIns="91415" tIns="45707" rIns="91415" bIns="45707"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15" tIns="45707" rIns="91415" bIns="45707" rtlCol="0" anchor="b"/>
          <a:lstStyle>
            <a:lvl1pPr algn="r">
              <a:defRPr sz="1200"/>
            </a:lvl1pPr>
          </a:lstStyle>
          <a:p>
            <a:fld id="{BFF78621-0EEF-4A77-83D4-337B5F118C0D}"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15" tIns="45707" rIns="91415" bIns="45707"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15" tIns="45707" rIns="91415" bIns="45707" rtlCol="0"/>
          <a:lstStyle>
            <a:lvl1pPr algn="r">
              <a:defRPr sz="1200"/>
            </a:lvl1pPr>
          </a:lstStyle>
          <a:p>
            <a:fld id="{20D03844-8231-4457-AA07-87EBF7D95CFA}" type="datetimeFigureOut">
              <a:rPr lang="en-US" smtClean="0"/>
              <a:pPr/>
              <a:t>1/12/2023</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1415" tIns="45707" rIns="91415" bIns="45707"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15" tIns="45707" rIns="91415" bIns="457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15" tIns="45707" rIns="91415" bIns="4570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15" tIns="45707" rIns="91415" bIns="45707" rtlCol="0" anchor="b"/>
          <a:lstStyle>
            <a:lvl1pPr algn="r">
              <a:defRPr sz="1200"/>
            </a:lvl1pPr>
          </a:lstStyle>
          <a:p>
            <a:fld id="{9CC005F5-FB70-452D-9377-D1F60E1FEF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sz="1000" dirty="0"/>
          </a:p>
          <a:p>
            <a:pPr rtl="0"/>
            <a:r>
              <a:rPr lang="en-US" sz="1000" b="1" dirty="0"/>
              <a:t>Introduce yourself to the group to which you are presenting. </a:t>
            </a:r>
            <a:endParaRPr lang="en-US" sz="1000" dirty="0"/>
          </a:p>
          <a:p>
            <a:pPr defTabSz="873161">
              <a:defRPr/>
            </a:pPr>
            <a:endParaRPr lang="en-US" sz="1000" dirty="0"/>
          </a:p>
          <a:p>
            <a:endParaRPr lang="en-US" dirty="0"/>
          </a:p>
          <a:p>
            <a:endParaRPr lang="en-US" dirty="0"/>
          </a:p>
          <a:p>
            <a:pPr eaLnBrk="1" hangingPunct="1">
              <a:spcBef>
                <a:spcPct val="0"/>
              </a:spcBef>
            </a:pPr>
            <a:endParaRPr lang="en-US" dirty="0"/>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is K-Kids?</a:t>
            </a:r>
          </a:p>
        </p:txBody>
      </p:sp>
      <p:sp>
        <p:nvSpPr>
          <p:cNvPr id="4" name="Slide Number Placeholder 3"/>
          <p:cNvSpPr>
            <a:spLocks noGrp="1"/>
          </p:cNvSpPr>
          <p:nvPr>
            <p:ph type="sldNum" sz="quarter" idx="5"/>
          </p:nvPr>
        </p:nvSpPr>
        <p:spPr/>
        <p:txBody>
          <a:bodyPr/>
          <a:lstStyle/>
          <a:p>
            <a:fld id="{9CC005F5-FB70-452D-9377-D1F60E1FEFF7}" type="slidenum">
              <a:rPr lang="en-US" smtClean="0"/>
              <a:pPr/>
              <a:t>2</a:t>
            </a:fld>
            <a:endParaRPr lang="en-US"/>
          </a:p>
        </p:txBody>
      </p:sp>
    </p:spTree>
    <p:extLst>
      <p:ext uri="{BB962C8B-B14F-4D97-AF65-F5344CB8AC3E}">
        <p14:creationId xmlns:p14="http://schemas.microsoft.com/office/powerpoint/2010/main" val="2534046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Read the statistics from the slide.</a:t>
            </a:r>
            <a:endParaRPr lang="en-US" baseline="0" dirty="0"/>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Read the statistics from the slide.</a:t>
            </a:r>
            <a:endParaRPr lang="en-US" baseline="0" dirty="0"/>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4</a:t>
            </a:fld>
            <a:endParaRPr lang="en-US" dirty="0"/>
          </a:p>
        </p:txBody>
      </p:sp>
    </p:spTree>
    <p:extLst>
      <p:ext uri="{BB962C8B-B14F-4D97-AF65-F5344CB8AC3E}">
        <p14:creationId xmlns:p14="http://schemas.microsoft.com/office/powerpoint/2010/main" val="1556364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Where young leaders learn to help others</a:t>
            </a:r>
          </a:p>
          <a:p>
            <a:endParaRPr lang="en-US" baseline="0" dirty="0"/>
          </a:p>
          <a:p>
            <a:r>
              <a:rPr lang="en-US" baseline="0" dirty="0"/>
              <a:t>In ways large and small, K-Kids change the world around them and, in the process, transform themselves. Students lead the club, plan activities, participate in community service projects, celebrate their successes and develop empathy, self-confidence and compassion along the way. Through service to others they begin to understand the impact they can have on their school, their community and their world. </a:t>
            </a:r>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5</a:t>
            </a:fld>
            <a:endParaRPr lang="en-US"/>
          </a:p>
        </p:txBody>
      </p:sp>
    </p:spTree>
    <p:extLst>
      <p:ext uri="{BB962C8B-B14F-4D97-AF65-F5344CB8AC3E}">
        <p14:creationId xmlns:p14="http://schemas.microsoft.com/office/powerpoint/2010/main" val="708343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Read the Core Values from the slide.</a:t>
            </a:r>
          </a:p>
        </p:txBody>
      </p:sp>
      <p:sp>
        <p:nvSpPr>
          <p:cNvPr id="4" name="Slide Number Placeholder 3"/>
          <p:cNvSpPr>
            <a:spLocks noGrp="1"/>
          </p:cNvSpPr>
          <p:nvPr>
            <p:ph type="sldNum" sz="quarter" idx="5"/>
          </p:nvPr>
        </p:nvSpPr>
        <p:spPr/>
        <p:txBody>
          <a:bodyPr/>
          <a:lstStyle/>
          <a:p>
            <a:fld id="{9CC005F5-FB70-452D-9377-D1F60E1FEFF7}" type="slidenum">
              <a:rPr lang="en-US" smtClean="0"/>
              <a:pPr/>
              <a:t>6</a:t>
            </a:fld>
            <a:endParaRPr lang="en-US"/>
          </a:p>
        </p:txBody>
      </p:sp>
    </p:spTree>
    <p:extLst>
      <p:ext uri="{BB962C8B-B14F-4D97-AF65-F5344CB8AC3E}">
        <p14:creationId xmlns:p14="http://schemas.microsoft.com/office/powerpoint/2010/main" val="344849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Read the K-Kids pledge from the slide.</a:t>
            </a:r>
          </a:p>
        </p:txBody>
      </p:sp>
      <p:sp>
        <p:nvSpPr>
          <p:cNvPr id="4" name="Slide Number Placeholder 3"/>
          <p:cNvSpPr>
            <a:spLocks noGrp="1"/>
          </p:cNvSpPr>
          <p:nvPr>
            <p:ph type="sldNum" sz="quarter" idx="5"/>
          </p:nvPr>
        </p:nvSpPr>
        <p:spPr/>
        <p:txBody>
          <a:bodyPr/>
          <a:lstStyle/>
          <a:p>
            <a:fld id="{9CC005F5-FB70-452D-9377-D1F60E1FEFF7}" type="slidenum">
              <a:rPr lang="en-US" smtClean="0"/>
              <a:pPr/>
              <a:t>7</a:t>
            </a:fld>
            <a:endParaRPr lang="en-US"/>
          </a:p>
        </p:txBody>
      </p:sp>
    </p:spTree>
    <p:extLst>
      <p:ext uri="{BB962C8B-B14F-4D97-AF65-F5344CB8AC3E}">
        <p14:creationId xmlns:p14="http://schemas.microsoft.com/office/powerpoint/2010/main" val="1273147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 do K-Kids help the school and community? Let’s review service conducted by actual K-Kids clubs. </a:t>
            </a:r>
          </a:p>
        </p:txBody>
      </p:sp>
      <p:sp>
        <p:nvSpPr>
          <p:cNvPr id="4" name="Slide Number Placeholder 3"/>
          <p:cNvSpPr>
            <a:spLocks noGrp="1"/>
          </p:cNvSpPr>
          <p:nvPr>
            <p:ph type="sldNum" sz="quarter" idx="5"/>
          </p:nvPr>
        </p:nvSpPr>
        <p:spPr/>
        <p:txBody>
          <a:bodyPr/>
          <a:lstStyle/>
          <a:p>
            <a:fld id="{9CC005F5-FB70-452D-9377-D1F60E1FEFF7}" type="slidenum">
              <a:rPr lang="en-US" smtClean="0"/>
              <a:pPr/>
              <a:t>8</a:t>
            </a:fld>
            <a:endParaRPr lang="en-US"/>
          </a:p>
        </p:txBody>
      </p:sp>
    </p:spTree>
    <p:extLst>
      <p:ext uri="{BB962C8B-B14F-4D97-AF65-F5344CB8AC3E}">
        <p14:creationId xmlns:p14="http://schemas.microsoft.com/office/powerpoint/2010/main" val="681318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 to school. </a:t>
            </a:r>
          </a:p>
          <a:p>
            <a:endParaRPr lang="en-US" dirty="0"/>
          </a:p>
          <a:p>
            <a:r>
              <a:rPr lang="en-US" dirty="0"/>
              <a:t>This K-Kids club created a game for the school fair and guided younger students as they stopped by to play their Fish Pond </a:t>
            </a:r>
            <a:r>
              <a:rPr lang="en-US" dirty="0" err="1"/>
              <a:t>gaem</a:t>
            </a:r>
            <a:r>
              <a:rPr lang="en-US" dirty="0"/>
              <a:t>. </a:t>
            </a:r>
          </a:p>
        </p:txBody>
      </p:sp>
      <p:sp>
        <p:nvSpPr>
          <p:cNvPr id="4" name="Slide Number Placeholder 3"/>
          <p:cNvSpPr>
            <a:spLocks noGrp="1"/>
          </p:cNvSpPr>
          <p:nvPr>
            <p:ph type="sldNum" sz="quarter" idx="5"/>
          </p:nvPr>
        </p:nvSpPr>
        <p:spPr/>
        <p:txBody>
          <a:bodyPr/>
          <a:lstStyle/>
          <a:p>
            <a:fld id="{9CC005F5-FB70-452D-9377-D1F60E1FEFF7}" type="slidenum">
              <a:rPr lang="en-US" smtClean="0"/>
              <a:pPr/>
              <a:t>9</a:t>
            </a:fld>
            <a:endParaRPr lang="en-US"/>
          </a:p>
        </p:txBody>
      </p:sp>
    </p:spTree>
    <p:extLst>
      <p:ext uri="{BB962C8B-B14F-4D97-AF65-F5344CB8AC3E}">
        <p14:creationId xmlns:p14="http://schemas.microsoft.com/office/powerpoint/2010/main" val="139325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K-Kids club spruced up the school’s playground by painting a map of the United States on the </a:t>
            </a:r>
            <a:r>
              <a:rPr lang="en-US" dirty="0" err="1"/>
              <a:t>groud</a:t>
            </a:r>
            <a:r>
              <a:rPr lang="en-US" dirty="0"/>
              <a:t>. </a:t>
            </a:r>
          </a:p>
        </p:txBody>
      </p:sp>
      <p:sp>
        <p:nvSpPr>
          <p:cNvPr id="4" name="Slide Number Placeholder 3"/>
          <p:cNvSpPr>
            <a:spLocks noGrp="1"/>
          </p:cNvSpPr>
          <p:nvPr>
            <p:ph type="sldNum" sz="quarter" idx="5"/>
          </p:nvPr>
        </p:nvSpPr>
        <p:spPr/>
        <p:txBody>
          <a:bodyPr/>
          <a:lstStyle/>
          <a:p>
            <a:fld id="{9CC005F5-FB70-452D-9377-D1F60E1FEFF7}" type="slidenum">
              <a:rPr lang="en-US" smtClean="0"/>
              <a:pPr/>
              <a:t>10</a:t>
            </a:fld>
            <a:endParaRPr lang="en-US"/>
          </a:p>
        </p:txBody>
      </p:sp>
    </p:spTree>
    <p:extLst>
      <p:ext uri="{BB962C8B-B14F-4D97-AF65-F5344CB8AC3E}">
        <p14:creationId xmlns:p14="http://schemas.microsoft.com/office/powerpoint/2010/main" val="4006868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K-Kids club gathered to create greeting cards that were mailed to American veterans in their community. </a:t>
            </a:r>
          </a:p>
        </p:txBody>
      </p:sp>
      <p:sp>
        <p:nvSpPr>
          <p:cNvPr id="4" name="Slide Number Placeholder 3"/>
          <p:cNvSpPr>
            <a:spLocks noGrp="1"/>
          </p:cNvSpPr>
          <p:nvPr>
            <p:ph type="sldNum" sz="quarter" idx="5"/>
          </p:nvPr>
        </p:nvSpPr>
        <p:spPr/>
        <p:txBody>
          <a:bodyPr/>
          <a:lstStyle/>
          <a:p>
            <a:fld id="{9CC005F5-FB70-452D-9377-D1F60E1FEFF7}" type="slidenum">
              <a:rPr lang="en-US" smtClean="0"/>
              <a:pPr/>
              <a:t>11</a:t>
            </a:fld>
            <a:endParaRPr lang="en-US"/>
          </a:p>
        </p:txBody>
      </p:sp>
    </p:spTree>
    <p:extLst>
      <p:ext uri="{BB962C8B-B14F-4D97-AF65-F5344CB8AC3E}">
        <p14:creationId xmlns:p14="http://schemas.microsoft.com/office/powerpoint/2010/main" val="1368672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club raised funds and provide gifts for families in need during the holidays. </a:t>
            </a:r>
          </a:p>
        </p:txBody>
      </p:sp>
      <p:sp>
        <p:nvSpPr>
          <p:cNvPr id="4" name="Slide Number Placeholder 3"/>
          <p:cNvSpPr>
            <a:spLocks noGrp="1"/>
          </p:cNvSpPr>
          <p:nvPr>
            <p:ph type="sldNum" sz="quarter" idx="5"/>
          </p:nvPr>
        </p:nvSpPr>
        <p:spPr/>
        <p:txBody>
          <a:bodyPr/>
          <a:lstStyle/>
          <a:p>
            <a:fld id="{9CC005F5-FB70-452D-9377-D1F60E1FEFF7}" type="slidenum">
              <a:rPr lang="en-US" smtClean="0"/>
              <a:pPr/>
              <a:t>12</a:t>
            </a:fld>
            <a:endParaRPr lang="en-US"/>
          </a:p>
        </p:txBody>
      </p:sp>
    </p:spTree>
    <p:extLst>
      <p:ext uri="{BB962C8B-B14F-4D97-AF65-F5344CB8AC3E}">
        <p14:creationId xmlns:p14="http://schemas.microsoft.com/office/powerpoint/2010/main" val="394359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K-Kids club manned a water station during a 10-K run in which runners were raising awareness cancer. </a:t>
            </a:r>
          </a:p>
        </p:txBody>
      </p:sp>
      <p:sp>
        <p:nvSpPr>
          <p:cNvPr id="4" name="Slide Number Placeholder 3"/>
          <p:cNvSpPr>
            <a:spLocks noGrp="1"/>
          </p:cNvSpPr>
          <p:nvPr>
            <p:ph type="sldNum" sz="quarter" idx="5"/>
          </p:nvPr>
        </p:nvSpPr>
        <p:spPr/>
        <p:txBody>
          <a:bodyPr/>
          <a:lstStyle/>
          <a:p>
            <a:fld id="{9CC005F5-FB70-452D-9377-D1F60E1FEFF7}" type="slidenum">
              <a:rPr lang="en-US" smtClean="0"/>
              <a:pPr/>
              <a:t>13</a:t>
            </a:fld>
            <a:endParaRPr lang="en-US"/>
          </a:p>
        </p:txBody>
      </p:sp>
    </p:spTree>
    <p:extLst>
      <p:ext uri="{BB962C8B-B14F-4D97-AF65-F5344CB8AC3E}">
        <p14:creationId xmlns:p14="http://schemas.microsoft.com/office/powerpoint/2010/main" val="1259766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endParaRPr lang="en-US" dirty="0"/>
          </a:p>
        </p:txBody>
      </p:sp>
      <p:sp>
        <p:nvSpPr>
          <p:cNvPr id="4" name="Slide Number Placeholder 3"/>
          <p:cNvSpPr>
            <a:spLocks noGrp="1"/>
          </p:cNvSpPr>
          <p:nvPr>
            <p:ph type="sldNum" sz="quarter" idx="10"/>
          </p:nvPr>
        </p:nvSpPr>
        <p:spPr/>
        <p:txBody>
          <a:bodyPr/>
          <a:lstStyle/>
          <a:p>
            <a:pPr>
              <a:defRPr/>
            </a:pPr>
            <a:fld id="{E83E8B59-A4BB-4A68-9F7E-EE9A7A6A2107}" type="slidenum">
              <a:rPr lang="en-US" smtClean="0"/>
              <a:pPr>
                <a:defRPr/>
              </a:pPr>
              <a:t>14</a:t>
            </a:fld>
            <a:endParaRPr lang="en-US" dirty="0"/>
          </a:p>
        </p:txBody>
      </p:sp>
    </p:spTree>
    <p:extLst>
      <p:ext uri="{BB962C8B-B14F-4D97-AF65-F5344CB8AC3E}">
        <p14:creationId xmlns:p14="http://schemas.microsoft.com/office/powerpoint/2010/main" val="3785284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b="1" dirty="0"/>
              <a:t>Now that you know what K-Kids club do, lets learn how Kiwanis supports K-Kids advisors working with K-Kids clubs.</a:t>
            </a:r>
          </a:p>
          <a:p>
            <a:pPr>
              <a:lnSpc>
                <a:spcPct val="90000"/>
              </a:lnSpc>
              <a:buNone/>
            </a:pPr>
            <a:endParaRPr lang="en-US" b="1" dirty="0"/>
          </a:p>
          <a:p>
            <a:pPr>
              <a:lnSpc>
                <a:spcPct val="90000"/>
              </a:lnSpc>
              <a:buNone/>
            </a:pPr>
            <a:endParaRPr lang="en-US" dirty="0"/>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15</a:t>
            </a:fld>
            <a:endParaRPr lang="en-US"/>
          </a:p>
        </p:txBody>
      </p:sp>
    </p:spTree>
    <p:extLst>
      <p:ext uri="{BB962C8B-B14F-4D97-AF65-F5344CB8AC3E}">
        <p14:creationId xmlns:p14="http://schemas.microsoft.com/office/powerpoint/2010/main" val="547176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b="1" dirty="0"/>
              <a:t>Kiwanis International supports K-Kids by doing the following: </a:t>
            </a:r>
          </a:p>
          <a:p>
            <a:pPr>
              <a:lnSpc>
                <a:spcPct val="90000"/>
              </a:lnSpc>
              <a:buNone/>
            </a:pPr>
            <a:endParaRPr lang="en-US" dirty="0"/>
          </a:p>
          <a:p>
            <a:pPr marL="257175" indent="-257175">
              <a:buFont typeface="Arial" panose="020B0604020202020204" pitchFamily="34" charset="0"/>
              <a:buChar char="•"/>
            </a:pPr>
            <a:r>
              <a:rPr lang="en-US" sz="1200" dirty="0"/>
              <a:t>Dedicated K-Kids staff develop K-Kids programming.</a:t>
            </a:r>
          </a:p>
          <a:p>
            <a:pPr marL="257175" indent="-257175">
              <a:buFont typeface="Arial" panose="020B0604020202020204" pitchFamily="34" charset="0"/>
              <a:buChar char="•"/>
            </a:pPr>
            <a:endParaRPr lang="en-US" sz="1200" dirty="0"/>
          </a:p>
          <a:p>
            <a:pPr marL="257175" indent="-257175">
              <a:buFont typeface="Arial" panose="020B0604020202020204" pitchFamily="34" charset="0"/>
              <a:buChar char="•"/>
            </a:pPr>
            <a:r>
              <a:rPr lang="en-US" sz="1200" dirty="0"/>
              <a:t>The K-Kids website offers current resources.</a:t>
            </a:r>
          </a:p>
          <a:p>
            <a:pPr marL="257175" indent="-257175">
              <a:buFont typeface="Arial" panose="020B0604020202020204" pitchFamily="34" charset="0"/>
              <a:buChar char="•"/>
            </a:pPr>
            <a:endParaRPr lang="en-US" sz="1200" dirty="0"/>
          </a:p>
          <a:p>
            <a:pPr marL="257175" indent="-257175">
              <a:buFont typeface="Arial" panose="020B0604020202020204" pitchFamily="34" charset="0"/>
              <a:buChar char="•"/>
            </a:pPr>
            <a:r>
              <a:rPr lang="en-US" sz="1200" dirty="0"/>
              <a:t>Online advisor training is offered each year. </a:t>
            </a:r>
          </a:p>
          <a:p>
            <a:pPr marL="257175" indent="-257175">
              <a:buFont typeface="Arial" panose="020B0604020202020204" pitchFamily="34" charset="0"/>
              <a:buChar char="•"/>
            </a:pPr>
            <a:endParaRPr lang="en-US" sz="1200" dirty="0"/>
          </a:p>
          <a:p>
            <a:pPr marL="257175" indent="-257175">
              <a:buFont typeface="Arial" panose="020B0604020202020204" pitchFamily="34" charset="0"/>
              <a:buChar char="•"/>
            </a:pPr>
            <a:r>
              <a:rPr lang="en-US" sz="1200" dirty="0"/>
              <a:t>Online service events are provided for members.</a:t>
            </a:r>
          </a:p>
          <a:p>
            <a:pPr marL="257175" indent="-257175">
              <a:buFont typeface="Arial" panose="020B0604020202020204" pitchFamily="34" charset="0"/>
              <a:buChar char="•"/>
            </a:pPr>
            <a:endParaRPr lang="en-US" sz="1200" dirty="0"/>
          </a:p>
          <a:p>
            <a:pPr marL="257175" indent="-257175">
              <a:buFont typeface="Arial" panose="020B0604020202020204" pitchFamily="34" charset="0"/>
              <a:buChar char="•"/>
            </a:pPr>
            <a:r>
              <a:rPr lang="en-US" sz="1200" dirty="0"/>
              <a:t>Monthly advisor e-newsletter.</a:t>
            </a:r>
          </a:p>
          <a:p>
            <a:pPr marL="257175" indent="-257175">
              <a:buFont typeface="Arial" panose="020B0604020202020204" pitchFamily="34" charset="0"/>
              <a:buChar char="•"/>
            </a:pPr>
            <a:endParaRPr lang="en-US" sz="1200" dirty="0"/>
          </a:p>
          <a:p>
            <a:pPr marL="257175" indent="-257175">
              <a:buFont typeface="Arial" panose="020B0604020202020204" pitchFamily="34" charset="0"/>
              <a:buChar char="•"/>
            </a:pPr>
            <a:r>
              <a:rPr lang="en-US" sz="1200" dirty="0"/>
              <a:t>Provides K-Kids program kit to clubs with resources.</a:t>
            </a:r>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16</a:t>
            </a:fld>
            <a:endParaRPr lang="en-US"/>
          </a:p>
        </p:txBody>
      </p:sp>
    </p:spTree>
    <p:extLst>
      <p:ext uri="{BB962C8B-B14F-4D97-AF65-F5344CB8AC3E}">
        <p14:creationId xmlns:p14="http://schemas.microsoft.com/office/powerpoint/2010/main" val="183315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b="1" dirty="0"/>
              <a:t>The Kiwanis District Administrator is the Kiwanis volunteer who provides support to K-Kids clubs within a specific state or Kiwanis district. </a:t>
            </a:r>
          </a:p>
          <a:p>
            <a:pPr>
              <a:lnSpc>
                <a:spcPct val="90000"/>
              </a:lnSpc>
              <a:buNone/>
            </a:pPr>
            <a:endParaRPr lang="en-US" b="1" dirty="0"/>
          </a:p>
          <a:p>
            <a:pPr>
              <a:lnSpc>
                <a:spcPct val="90000"/>
              </a:lnSpc>
              <a:buNone/>
            </a:pPr>
            <a:r>
              <a:rPr lang="en-US" b="1" dirty="0"/>
              <a:t>The administrator does the following: </a:t>
            </a:r>
          </a:p>
          <a:p>
            <a:pPr>
              <a:lnSpc>
                <a:spcPct val="90000"/>
              </a:lnSpc>
              <a:buNone/>
            </a:pPr>
            <a:endParaRPr lang="en-US" b="1" dirty="0"/>
          </a:p>
          <a:p>
            <a:pPr marL="342900" indent="-342900">
              <a:buFont typeface="Arial" panose="020B0604020202020204" pitchFamily="34" charset="0"/>
              <a:buChar char="•"/>
            </a:pPr>
            <a:r>
              <a:rPr lang="en-US" sz="1200" b="0" dirty="0"/>
              <a:t>Connects K-Kids with other Kiwanis family clubs in the district. </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Relays information from Kiwanis International. </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Provides advisor training and resources for clubs in the district.</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Provides support to clubs without Kiwanis sponsors. </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Builds new K-Kids clubs within the district.</a:t>
            </a:r>
          </a:p>
          <a:p>
            <a:pPr>
              <a:lnSpc>
                <a:spcPct val="90000"/>
              </a:lnSpc>
              <a:buNone/>
            </a:pPr>
            <a:endParaRPr lang="en-US" b="1" dirty="0"/>
          </a:p>
          <a:p>
            <a:pPr>
              <a:lnSpc>
                <a:spcPct val="90000"/>
              </a:lnSpc>
              <a:buNone/>
            </a:pPr>
            <a:endParaRPr lang="en-US" b="1" dirty="0"/>
          </a:p>
          <a:p>
            <a:pPr>
              <a:lnSpc>
                <a:spcPct val="90000"/>
              </a:lnSpc>
              <a:buNone/>
            </a:pPr>
            <a:endParaRPr lang="en-US" dirty="0"/>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17</a:t>
            </a:fld>
            <a:endParaRPr lang="en-US"/>
          </a:p>
        </p:txBody>
      </p:sp>
    </p:spTree>
    <p:extLst>
      <p:ext uri="{BB962C8B-B14F-4D97-AF65-F5344CB8AC3E}">
        <p14:creationId xmlns:p14="http://schemas.microsoft.com/office/powerpoint/2010/main" val="361611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b="1" dirty="0"/>
              <a:t>The Kiwanis club sponsors K-Kids. The Kiwanis club offers the following support: </a:t>
            </a:r>
          </a:p>
          <a:p>
            <a:pPr>
              <a:lnSpc>
                <a:spcPct val="90000"/>
              </a:lnSpc>
              <a:buNone/>
            </a:pPr>
            <a:endParaRPr lang="en-US" b="1" dirty="0"/>
          </a:p>
          <a:p>
            <a:pPr marL="342900" indent="-342900">
              <a:buFont typeface="Arial" panose="020B0604020202020204" pitchFamily="34" charset="0"/>
              <a:buChar char="•"/>
            </a:pPr>
            <a:r>
              <a:rPr lang="en-US" sz="1200" b="0" dirty="0"/>
              <a:t>Provides financial support.</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Provides a K-Kids Kiwanis advisor.</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Assists with service projects and fundraisers.</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Supports the host school/organization as needed. </a:t>
            </a:r>
          </a:p>
          <a:p>
            <a:pPr marL="342900" indent="-342900">
              <a:buFont typeface="Arial" panose="020B0604020202020204" pitchFamily="34" charset="0"/>
              <a:buChar char="•"/>
            </a:pPr>
            <a:endParaRPr lang="en-US" sz="1200" b="0" dirty="0"/>
          </a:p>
          <a:p>
            <a:pPr marL="342900" indent="-342900">
              <a:buFont typeface="Arial" panose="020B0604020202020204" pitchFamily="34" charset="0"/>
              <a:buChar char="•"/>
            </a:pPr>
            <a:r>
              <a:rPr lang="en-US" sz="1200" b="0" dirty="0"/>
              <a:t>Provides K-Kids with additional service opportunities.</a:t>
            </a:r>
          </a:p>
          <a:p>
            <a:pPr>
              <a:lnSpc>
                <a:spcPct val="90000"/>
              </a:lnSpc>
              <a:buNone/>
            </a:pPr>
            <a:endParaRPr lang="en-US" b="1" dirty="0"/>
          </a:p>
          <a:p>
            <a:pPr>
              <a:lnSpc>
                <a:spcPct val="90000"/>
              </a:lnSpc>
              <a:buNone/>
            </a:pPr>
            <a:endParaRPr lang="en-US" b="1" dirty="0"/>
          </a:p>
          <a:p>
            <a:pPr>
              <a:lnSpc>
                <a:spcPct val="90000"/>
              </a:lnSpc>
              <a:buNone/>
            </a:pPr>
            <a:endParaRPr lang="en-US" dirty="0"/>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18</a:t>
            </a:fld>
            <a:endParaRPr lang="en-US"/>
          </a:p>
        </p:txBody>
      </p:sp>
    </p:spTree>
    <p:extLst>
      <p:ext uri="{BB962C8B-B14F-4D97-AF65-F5344CB8AC3E}">
        <p14:creationId xmlns:p14="http://schemas.microsoft.com/office/powerpoint/2010/main" val="190240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r>
              <a:rPr lang="en-US" b="1" dirty="0"/>
              <a:t>A volunteer from the Kiwanis club offers to serve as Kiwanis advisor to the K-Kids club. This is how the Kiwanis advisor supports the K-Kids club. </a:t>
            </a:r>
          </a:p>
          <a:p>
            <a:pPr>
              <a:lnSpc>
                <a:spcPct val="90000"/>
              </a:lnSpc>
              <a:buNone/>
            </a:pPr>
            <a:endParaRPr lang="en-US" b="1" dirty="0"/>
          </a:p>
          <a:p>
            <a:pPr marL="342900" indent="-342900">
              <a:buFont typeface="Arial" panose="020B0604020202020204" pitchFamily="34" charset="0"/>
              <a:buChar char="•"/>
            </a:pPr>
            <a:r>
              <a:rPr lang="en-US" sz="1200" b="0" dirty="0"/>
              <a:t>Attends club activities and meetings.</a:t>
            </a:r>
          </a:p>
          <a:p>
            <a:pPr marL="342900" indent="-342900">
              <a:buFont typeface="Arial" panose="020B0604020202020204" pitchFamily="34" charset="0"/>
              <a:buChar char="•"/>
            </a:pPr>
            <a:endParaRPr lang="en-US" sz="1000" b="0" dirty="0"/>
          </a:p>
          <a:p>
            <a:pPr marL="342900" indent="-342900">
              <a:buFont typeface="Arial" panose="020B0604020202020204" pitchFamily="34" charset="0"/>
              <a:buChar char="•"/>
            </a:pPr>
            <a:r>
              <a:rPr lang="en-US" sz="1200" b="0" dirty="0"/>
              <a:t>Assists with K-Kids service and fundraising projects.</a:t>
            </a:r>
          </a:p>
          <a:p>
            <a:pPr marL="342900" indent="-342900">
              <a:buFont typeface="Arial" panose="020B0604020202020204" pitchFamily="34" charset="0"/>
              <a:buChar char="•"/>
            </a:pPr>
            <a:endParaRPr lang="en-US" sz="1000" b="0" dirty="0"/>
          </a:p>
          <a:p>
            <a:pPr marL="342900" indent="-342900">
              <a:buFont typeface="Arial" panose="020B0604020202020204" pitchFamily="34" charset="0"/>
              <a:buChar char="•"/>
            </a:pPr>
            <a:r>
              <a:rPr lang="en-US" sz="1200" b="0" dirty="0"/>
              <a:t>Serves as the liaison between the K-Kids club and Kiwanis club.</a:t>
            </a:r>
          </a:p>
          <a:p>
            <a:pPr marL="342900" indent="-342900">
              <a:buFont typeface="Arial" panose="020B0604020202020204" pitchFamily="34" charset="0"/>
              <a:buChar char="•"/>
            </a:pPr>
            <a:endParaRPr lang="en-US" sz="1000" b="0" dirty="0"/>
          </a:p>
          <a:p>
            <a:pPr marL="342900" indent="-342900">
              <a:buFont typeface="Arial" panose="020B0604020202020204" pitchFamily="34" charset="0"/>
              <a:buChar char="•"/>
            </a:pPr>
            <a:r>
              <a:rPr lang="en-US" sz="1200" b="0" dirty="0"/>
              <a:t>Provides K-Kids member, officer and advisor training. </a:t>
            </a:r>
          </a:p>
          <a:p>
            <a:pPr marL="342900" indent="-342900">
              <a:buFont typeface="Arial" panose="020B0604020202020204" pitchFamily="34" charset="0"/>
              <a:buChar char="•"/>
            </a:pPr>
            <a:endParaRPr lang="en-US" sz="1000" b="0" dirty="0"/>
          </a:p>
          <a:p>
            <a:pPr marL="342900" indent="-342900">
              <a:buFont typeface="Arial" panose="020B0604020202020204" pitchFamily="34" charset="0"/>
              <a:buChar char="•"/>
            </a:pPr>
            <a:r>
              <a:rPr lang="en-US" sz="1200" b="0" dirty="0"/>
              <a:t>Assists the K-Kids faculty advisor as needed.</a:t>
            </a:r>
          </a:p>
          <a:p>
            <a:pPr>
              <a:lnSpc>
                <a:spcPct val="90000"/>
              </a:lnSpc>
              <a:buNone/>
            </a:pPr>
            <a:endParaRPr lang="en-US" b="1" dirty="0"/>
          </a:p>
          <a:p>
            <a:pPr>
              <a:lnSpc>
                <a:spcPct val="90000"/>
              </a:lnSpc>
              <a:buNone/>
            </a:pPr>
            <a:endParaRPr lang="en-US" b="1" dirty="0"/>
          </a:p>
          <a:p>
            <a:pPr>
              <a:lnSpc>
                <a:spcPct val="90000"/>
              </a:lnSpc>
              <a:buNone/>
            </a:pPr>
            <a:endParaRPr lang="en-US" dirty="0"/>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19</a:t>
            </a:fld>
            <a:endParaRPr lang="en-US"/>
          </a:p>
        </p:txBody>
      </p:sp>
    </p:spTree>
    <p:extLst>
      <p:ext uri="{BB962C8B-B14F-4D97-AF65-F5344CB8AC3E}">
        <p14:creationId xmlns:p14="http://schemas.microsoft.com/office/powerpoint/2010/main" val="1100409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None/>
            </a:pPr>
            <a:endParaRPr lang="en-US" b="0" dirty="0"/>
          </a:p>
          <a:p>
            <a:pPr marL="0" marR="0" lvl="0" indent="0" algn="l" defTabSz="914400" rtl="0" eaLnBrk="1" fontAlgn="auto" latinLnBrk="0" hangingPunct="1">
              <a:lnSpc>
                <a:spcPct val="90000"/>
              </a:lnSpc>
              <a:spcBef>
                <a:spcPts val="0"/>
              </a:spcBef>
              <a:spcAft>
                <a:spcPts val="0"/>
              </a:spcAft>
              <a:buClrTx/>
              <a:buSzTx/>
              <a:buFontTx/>
              <a:buNone/>
              <a:tabLst/>
              <a:defRPr/>
            </a:pPr>
            <a:r>
              <a:rPr lang="en-US" b="0" dirty="0"/>
              <a:t>K-Kids have even more support and service opportunities when teaming up with other Kiwanis family clubs. These include service clubs for middle school students, high school students and college students. </a:t>
            </a:r>
          </a:p>
          <a:p>
            <a:pPr marL="0" marR="0" lvl="0" indent="0" algn="l" defTabSz="914400" rtl="0" eaLnBrk="1" fontAlgn="auto" latinLnBrk="0" hangingPunct="1">
              <a:lnSpc>
                <a:spcPct val="90000"/>
              </a:lnSpc>
              <a:spcBef>
                <a:spcPts val="0"/>
              </a:spcBef>
              <a:spcAft>
                <a:spcPts val="0"/>
              </a:spcAft>
              <a:buClrTx/>
              <a:buSzTx/>
              <a:buFontTx/>
              <a:buNone/>
              <a:tabLst/>
              <a:defRPr/>
            </a:pPr>
            <a:endParaRPr lang="en-US" b="0" dirty="0"/>
          </a:p>
          <a:p>
            <a:pPr>
              <a:lnSpc>
                <a:spcPct val="90000"/>
              </a:lnSpc>
              <a:buNone/>
            </a:pPr>
            <a:r>
              <a:rPr lang="en-US" b="0" dirty="0"/>
              <a:t>K-Kids is part of a family of clubs which includes youth clubs for every age group: </a:t>
            </a:r>
          </a:p>
          <a:p>
            <a:pPr>
              <a:lnSpc>
                <a:spcPct val="90000"/>
              </a:lnSpc>
              <a:buNone/>
            </a:pPr>
            <a:endParaRPr lang="en-US" b="0" dirty="0"/>
          </a:p>
          <a:p>
            <a:pPr marL="171450" indent="-171450">
              <a:lnSpc>
                <a:spcPct val="90000"/>
              </a:lnSpc>
              <a:buFont typeface="Arial" panose="020B0604020202020204" pitchFamily="34" charset="0"/>
              <a:buChar char="•"/>
            </a:pPr>
            <a:r>
              <a:rPr lang="en-US" b="0" dirty="0"/>
              <a:t>Builders Club for middle school students</a:t>
            </a:r>
          </a:p>
          <a:p>
            <a:pPr marL="171450" indent="-171450">
              <a:lnSpc>
                <a:spcPct val="90000"/>
              </a:lnSpc>
              <a:buFont typeface="Arial" panose="020B0604020202020204" pitchFamily="34" charset="0"/>
              <a:buChar char="•"/>
            </a:pPr>
            <a:r>
              <a:rPr lang="en-US" b="0" dirty="0"/>
              <a:t>Key Club for high school students</a:t>
            </a:r>
          </a:p>
          <a:p>
            <a:pPr marL="171450" indent="-171450">
              <a:lnSpc>
                <a:spcPct val="90000"/>
              </a:lnSpc>
              <a:buFont typeface="Arial" panose="020B0604020202020204" pitchFamily="34" charset="0"/>
              <a:buChar char="•"/>
            </a:pPr>
            <a:r>
              <a:rPr lang="en-US" b="0" dirty="0"/>
              <a:t>Circle K of college students </a:t>
            </a:r>
          </a:p>
          <a:p>
            <a:pPr marL="171450" indent="-171450">
              <a:lnSpc>
                <a:spcPct val="90000"/>
              </a:lnSpc>
              <a:buFont typeface="Arial" panose="020B0604020202020204" pitchFamily="34" charset="0"/>
              <a:buChar char="•"/>
            </a:pPr>
            <a:r>
              <a:rPr lang="en-US" b="0" dirty="0"/>
              <a:t>Kiwanis for adults</a:t>
            </a:r>
          </a:p>
          <a:p>
            <a:pPr marL="0" marR="0" lvl="0" indent="0" algn="l" defTabSz="914400" rtl="0" eaLnBrk="1" fontAlgn="auto" latinLnBrk="0" hangingPunct="1">
              <a:lnSpc>
                <a:spcPct val="9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90000"/>
              </a:lnSpc>
              <a:spcBef>
                <a:spcPts val="0"/>
              </a:spcBef>
              <a:spcAft>
                <a:spcPts val="0"/>
              </a:spcAft>
              <a:buClrTx/>
              <a:buSzTx/>
              <a:buFontTx/>
              <a:buNone/>
              <a:tabLst/>
              <a:defRPr/>
            </a:pPr>
            <a:r>
              <a:rPr lang="en-US" b="0" dirty="0"/>
              <a:t>K-Kids members can continue to grow as leaders and participate in community service as they get older by continuing membership in the Kiwanis family. </a:t>
            </a:r>
          </a:p>
          <a:p>
            <a:pPr>
              <a:lnSpc>
                <a:spcPct val="90000"/>
              </a:lnSpc>
              <a:buNone/>
            </a:pPr>
            <a:endParaRPr lang="en-US" b="1" dirty="0"/>
          </a:p>
          <a:p>
            <a:pPr>
              <a:lnSpc>
                <a:spcPct val="90000"/>
              </a:lnSpc>
              <a:buNone/>
            </a:pPr>
            <a:endParaRPr lang="en-US" dirty="0"/>
          </a:p>
          <a:p>
            <a:endParaRPr lang="en-US" dirty="0"/>
          </a:p>
        </p:txBody>
      </p:sp>
      <p:sp>
        <p:nvSpPr>
          <p:cNvPr id="4" name="Slide Number Placeholder 3"/>
          <p:cNvSpPr>
            <a:spLocks noGrp="1"/>
          </p:cNvSpPr>
          <p:nvPr>
            <p:ph type="sldNum" sz="quarter" idx="5"/>
          </p:nvPr>
        </p:nvSpPr>
        <p:spPr/>
        <p:txBody>
          <a:bodyPr/>
          <a:lstStyle/>
          <a:p>
            <a:fld id="{9CC005F5-FB70-452D-9377-D1F60E1FEFF7}" type="slidenum">
              <a:rPr lang="en-US" smtClean="0"/>
              <a:pPr/>
              <a:t>20</a:t>
            </a:fld>
            <a:endParaRPr lang="en-US"/>
          </a:p>
        </p:txBody>
      </p:sp>
    </p:spTree>
    <p:extLst>
      <p:ext uri="{BB962C8B-B14F-4D97-AF65-F5344CB8AC3E}">
        <p14:creationId xmlns:p14="http://schemas.microsoft.com/office/powerpoint/2010/main" val="3475548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baseline="0" dirty="0"/>
          </a:p>
          <a:p>
            <a:r>
              <a:rPr lang="en-US" b="1" baseline="0" dirty="0"/>
              <a:t>Graduation K-Kids can move on to Builders Club! </a:t>
            </a:r>
          </a:p>
          <a:p>
            <a:endParaRPr lang="en-US" b="1" baseline="0" dirty="0"/>
          </a:p>
          <a:p>
            <a:r>
              <a:rPr lang="en-US" b="1" baseline="0" dirty="0"/>
              <a:t>Building self-esteem at a pivotal age</a:t>
            </a:r>
          </a:p>
          <a:p>
            <a:endParaRPr lang="en-US" baseline="0" dirty="0"/>
          </a:p>
          <a:p>
            <a:r>
              <a:rPr lang="en-US" baseline="0" dirty="0"/>
              <a:t>Builders Club members are discovering who they want to become. Builders Club focuses all their raw potential into service for others – empowering them to be themselves, work together, make plans, set goals and take action. As they participate in club activities and events, students develop important social and emotional skills that help them make smarter decisions and avoid risky behavior. </a:t>
            </a:r>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21</a:t>
            </a:fld>
            <a:endParaRPr lang="en-US" dirty="0"/>
          </a:p>
        </p:txBody>
      </p:sp>
    </p:spTree>
    <p:extLst>
      <p:ext uri="{BB962C8B-B14F-4D97-AF65-F5344CB8AC3E}">
        <p14:creationId xmlns:p14="http://schemas.microsoft.com/office/powerpoint/2010/main" val="2249198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baseline="0" dirty="0"/>
          </a:p>
          <a:p>
            <a:r>
              <a:rPr lang="en-US" b="1" baseline="0" dirty="0"/>
              <a:t>Now let’s review the resources a faculty advisor will have in order to help guide students in running the club. </a:t>
            </a:r>
            <a:endParaRPr lang="en-US" baseline="0" dirty="0"/>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22</a:t>
            </a:fld>
            <a:endParaRPr lang="en-US" dirty="0"/>
          </a:p>
        </p:txBody>
      </p:sp>
    </p:spTree>
    <p:extLst>
      <p:ext uri="{BB962C8B-B14F-4D97-AF65-F5344CB8AC3E}">
        <p14:creationId xmlns:p14="http://schemas.microsoft.com/office/powerpoint/2010/main" val="2763559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dirty="0">
                <a:solidFill>
                  <a:schemeClr val="tx1"/>
                </a:solidFill>
                <a:latin typeface="+mn-lt"/>
                <a:ea typeface="+mn-ea"/>
                <a:cs typeface="+mn-cs"/>
              </a:rPr>
              <a:t>Support to advisors</a:t>
            </a:r>
          </a:p>
          <a:p>
            <a:endParaRPr lang="en-US" sz="1200" b="0" i="0" u="none" strike="noStrike" kern="1200" dirty="0">
              <a:solidFill>
                <a:schemeClr val="tx1"/>
              </a:solidFill>
              <a:latin typeface="+mn-lt"/>
              <a:ea typeface="+mn-ea"/>
              <a:cs typeface="+mn-cs"/>
            </a:endParaRPr>
          </a:p>
          <a:p>
            <a:r>
              <a:rPr lang="en-US" sz="1200" b="0" i="0" u="none" strike="noStrike" kern="1200" dirty="0">
                <a:solidFill>
                  <a:schemeClr val="tx1"/>
                </a:solidFill>
                <a:latin typeface="+mn-lt"/>
                <a:ea typeface="+mn-ea"/>
                <a:cs typeface="+mn-cs"/>
              </a:rPr>
              <a:t>An </a:t>
            </a:r>
            <a:r>
              <a:rPr lang="en-US" sz="1200" b="0" i="1" u="none" strike="noStrike" kern="1200" dirty="0">
                <a:solidFill>
                  <a:schemeClr val="tx1"/>
                </a:solidFill>
                <a:latin typeface="+mn-lt"/>
                <a:ea typeface="+mn-ea"/>
                <a:cs typeface="+mn-cs"/>
              </a:rPr>
              <a:t>international</a:t>
            </a:r>
            <a:r>
              <a:rPr lang="en-US" sz="1200" b="0" i="0" u="none" strike="noStrike" kern="1200" dirty="0">
                <a:solidFill>
                  <a:schemeClr val="tx1"/>
                </a:solidFill>
                <a:latin typeface="+mn-lt"/>
                <a:ea typeface="+mn-ea"/>
                <a:cs typeface="+mn-cs"/>
              </a:rPr>
              <a:t> resource is the Kiwanis International Office, located in Indianapolis, Indiana. Staff members produce literature</a:t>
            </a:r>
            <a:r>
              <a:rPr lang="en-US" sz="1200" b="0" i="0" u="none" strike="noStrike" kern="1200" baseline="0" dirty="0">
                <a:solidFill>
                  <a:schemeClr val="tx1"/>
                </a:solidFill>
                <a:latin typeface="+mn-lt"/>
                <a:ea typeface="+mn-ea"/>
                <a:cs typeface="+mn-cs"/>
              </a:rPr>
              <a:t> and publications, create online advisor education, manage social media for the Kiwanis family, and more.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One key resource is the K-Kids  is the program kit provided each year to assist club advisors in guiding club members through the year.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Items included in the program kit are shared here and include: </a:t>
            </a:r>
            <a:r>
              <a:rPr lang="en-US" sz="1200" b="0" i="0" u="none" strike="noStrike" kern="1200" baseline="0" dirty="0">
                <a:solidFill>
                  <a:schemeClr val="tx1"/>
                </a:solidFill>
                <a:latin typeface="+mn-lt"/>
                <a:ea typeface="+mn-ea"/>
                <a:cs typeface="+mn-cs"/>
              </a:rPr>
              <a:t>Advisor guide, IDEA toolkit for officers, Officer guides, Officer and member pins or buttons, Member handbooks, pledge poster, and contest flier.</a:t>
            </a: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23</a:t>
            </a:fld>
            <a:endParaRPr lang="en-US"/>
          </a:p>
        </p:txBody>
      </p:sp>
    </p:spTree>
    <p:extLst>
      <p:ext uri="{BB962C8B-B14F-4D97-AF65-F5344CB8AC3E}">
        <p14:creationId xmlns:p14="http://schemas.microsoft.com/office/powerpoint/2010/main" val="3346042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81100" y="696913"/>
            <a:ext cx="4649788" cy="3486150"/>
          </a:xfrm>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endParaRPr lang="en-US" baseline="0" dirty="0"/>
          </a:p>
          <a:p>
            <a:r>
              <a:rPr lang="en-US" b="1" baseline="0" dirty="0"/>
              <a:t>The advisor guide includes helpful materials for guiding the club. </a:t>
            </a:r>
          </a:p>
          <a:p>
            <a:endParaRPr lang="en-US" baseline="0" dirty="0"/>
          </a:p>
          <a:p>
            <a:r>
              <a:rPr lang="en-US" baseline="0" dirty="0"/>
              <a:t>Sample Bylaws – explaining club structure</a:t>
            </a:r>
          </a:p>
          <a:p>
            <a:r>
              <a:rPr lang="en-US" baseline="0" dirty="0"/>
              <a:t>Sample Meeting agendas – to help guide club members</a:t>
            </a:r>
          </a:p>
          <a:p>
            <a:r>
              <a:rPr lang="en-US" baseline="0" dirty="0"/>
              <a:t>Club officer guides </a:t>
            </a:r>
          </a:p>
          <a:p>
            <a:r>
              <a:rPr lang="en-US" baseline="0" dirty="0"/>
              <a:t>A suggested calendar of things to do. </a:t>
            </a:r>
          </a:p>
          <a:p>
            <a:r>
              <a:rPr lang="en-US" baseline="0" dirty="0"/>
              <a:t>Information about how to conduct service projects and more.</a:t>
            </a:r>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24</a:t>
            </a:fld>
            <a:endParaRPr lang="en-US" dirty="0"/>
          </a:p>
        </p:txBody>
      </p:sp>
    </p:spTree>
    <p:extLst>
      <p:ext uri="{BB962C8B-B14F-4D97-AF65-F5344CB8AC3E}">
        <p14:creationId xmlns:p14="http://schemas.microsoft.com/office/powerpoint/2010/main" val="1012249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dirty="0">
                <a:solidFill>
                  <a:schemeClr val="tx1"/>
                </a:solidFill>
                <a:latin typeface="+mn-lt"/>
                <a:ea typeface="+mn-ea"/>
                <a:cs typeface="+mn-cs"/>
              </a:rPr>
              <a:t>The officer guides include worksheets officers can use to complete their duties. </a:t>
            </a:r>
            <a:endParaRPr lang="en-US" sz="1200" b="0" i="0" u="none" strike="noStrike"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25</a:t>
            </a:fld>
            <a:endParaRPr lang="en-US"/>
          </a:p>
        </p:txBody>
      </p:sp>
    </p:spTree>
    <p:extLst>
      <p:ext uri="{BB962C8B-B14F-4D97-AF65-F5344CB8AC3E}">
        <p14:creationId xmlns:p14="http://schemas.microsoft.com/office/powerpoint/2010/main" val="1107559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A poster with suggested service ideas will help the club tract their service</a:t>
            </a:r>
            <a:endParaRPr lang="en-US" baseline="0" dirty="0"/>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26</a:t>
            </a:fld>
            <a:endParaRPr lang="en-US" dirty="0"/>
          </a:p>
        </p:txBody>
      </p:sp>
    </p:spTree>
    <p:extLst>
      <p:ext uri="{BB962C8B-B14F-4D97-AF65-F5344CB8AC3E}">
        <p14:creationId xmlns:p14="http://schemas.microsoft.com/office/powerpoint/2010/main" val="21183677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81100" y="696913"/>
            <a:ext cx="4649788" cy="3486150"/>
          </a:xfrm>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aseline="0" dirty="0"/>
              <a:t>Advisors are encouraged to read the monthly e-newsletter with helpful resources. Club profiles are also highlighted so advisors can see what other clubs are doing. </a:t>
            </a:r>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27</a:t>
            </a:fld>
            <a:endParaRPr lang="en-US" dirty="0"/>
          </a:p>
        </p:txBody>
      </p:sp>
    </p:spTree>
    <p:extLst>
      <p:ext uri="{BB962C8B-B14F-4D97-AF65-F5344CB8AC3E}">
        <p14:creationId xmlns:p14="http://schemas.microsoft.com/office/powerpoint/2010/main" val="217738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81100" y="696913"/>
            <a:ext cx="4649788" cy="3486150"/>
          </a:xfrm>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Where development has no disability</a:t>
            </a:r>
          </a:p>
          <a:p>
            <a:endParaRPr lang="en-US" baseline="0" dirty="0"/>
          </a:p>
          <a:p>
            <a:r>
              <a:rPr lang="en-US" baseline="0" dirty="0" err="1"/>
              <a:t>Aktion</a:t>
            </a:r>
            <a:r>
              <a:rPr lang="en-US" baseline="0" dirty="0"/>
              <a:t> Club is the one and only service club for adults with disabilities. Clubs are formed at or with various organizations that support individuals with disabilities, as well as other community programs. These caring adults develop confidence and character as they take on leadership roles in their clubs and direct service projects. Members gain a sense of purpose and personal satisfaction as they serve their communities, help others and discover their own talents. </a:t>
            </a:r>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28</a:t>
            </a:fld>
            <a:endParaRPr lang="en-US" dirty="0"/>
          </a:p>
        </p:txBody>
      </p:sp>
    </p:spTree>
    <p:extLst>
      <p:ext uri="{BB962C8B-B14F-4D97-AF65-F5344CB8AC3E}">
        <p14:creationId xmlns:p14="http://schemas.microsoft.com/office/powerpoint/2010/main" val="33696222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dirty="0">
                <a:solidFill>
                  <a:schemeClr val="tx1"/>
                </a:solidFill>
                <a:latin typeface="+mn-lt"/>
                <a:ea typeface="+mn-ea"/>
                <a:cs typeface="+mn-cs"/>
              </a:rPr>
              <a:t>The IDEA toolkit </a:t>
            </a:r>
            <a:r>
              <a:rPr lang="en-US" sz="1200" b="0" i="0" u="none" strike="noStrike" kern="1200" dirty="0">
                <a:solidFill>
                  <a:schemeClr val="tx1"/>
                </a:solidFill>
                <a:latin typeface="+mn-lt"/>
                <a:ea typeface="+mn-ea"/>
                <a:cs typeface="+mn-cs"/>
              </a:rPr>
              <a:t>is posted online for easy access. The entire toolkit or separate activities can be downloaded for use.  It’s written specifically for club officers, the toolkit guides members through planning and executing a high-impact service project of their choosing from beginning to end. Each step contains instructions, handouts and tools for club officers. It’s also available online at kkids.org/idea and buildersclub.org/idea.</a:t>
            </a:r>
          </a:p>
          <a:p>
            <a:endParaRPr lang="en-US" sz="1200" b="0" i="0" u="none" strike="noStrike" kern="1200" dirty="0">
              <a:solidFill>
                <a:schemeClr val="tx1"/>
              </a:solidFill>
              <a:latin typeface="+mn-lt"/>
              <a:ea typeface="+mn-ea"/>
              <a:cs typeface="+mn-cs"/>
            </a:endParaRPr>
          </a:p>
          <a:p>
            <a:r>
              <a:rPr lang="en-US" sz="1200" b="0" i="0" u="none" strike="noStrike" kern="1200" dirty="0">
                <a:solidFill>
                  <a:schemeClr val="tx1"/>
                </a:solidFill>
                <a:latin typeface="+mn-lt"/>
                <a:ea typeface="+mn-ea"/>
                <a:cs typeface="+mn-cs"/>
              </a:rPr>
              <a:t>Identify the Need </a:t>
            </a:r>
          </a:p>
          <a:p>
            <a:r>
              <a:rPr lang="en-US" sz="1200" b="0" i="0" u="none" strike="noStrike" kern="1200" dirty="0">
                <a:solidFill>
                  <a:schemeClr val="tx1"/>
                </a:solidFill>
                <a:latin typeface="+mn-lt"/>
                <a:ea typeface="+mn-ea"/>
                <a:cs typeface="+mn-cs"/>
              </a:rPr>
              <a:t>Develop the Passion</a:t>
            </a:r>
          </a:p>
          <a:p>
            <a:r>
              <a:rPr lang="en-US" sz="1200" b="0" i="0" u="none" strike="noStrike" kern="1200" dirty="0">
                <a:solidFill>
                  <a:schemeClr val="tx1"/>
                </a:solidFill>
                <a:latin typeface="+mn-lt"/>
                <a:ea typeface="+mn-ea"/>
                <a:cs typeface="+mn-cs"/>
              </a:rPr>
              <a:t>Execute the Project</a:t>
            </a:r>
          </a:p>
          <a:p>
            <a:r>
              <a:rPr lang="en-US" sz="1200" b="0" i="0" u="none" strike="noStrike" kern="1200" dirty="0">
                <a:solidFill>
                  <a:schemeClr val="tx1"/>
                </a:solidFill>
                <a:latin typeface="+mn-lt"/>
                <a:ea typeface="+mn-ea"/>
                <a:cs typeface="+mn-cs"/>
              </a:rPr>
              <a:t>Advance the Impact</a:t>
            </a:r>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29</a:t>
            </a:fld>
            <a:endParaRPr lang="en-US"/>
          </a:p>
        </p:txBody>
      </p:sp>
    </p:spTree>
    <p:extLst>
      <p:ext uri="{BB962C8B-B14F-4D97-AF65-F5344CB8AC3E}">
        <p14:creationId xmlns:p14="http://schemas.microsoft.com/office/powerpoint/2010/main" val="3904317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b="1" baseline="0" dirty="0"/>
              <a:t>A Member calendar is available online for club members to download and use to track the service they complete during the year. </a:t>
            </a:r>
            <a:endParaRPr lang="en-US" baseline="0" dirty="0"/>
          </a:p>
          <a:p>
            <a:endParaRPr lang="en-US" baseline="0" dirty="0"/>
          </a:p>
          <a:p>
            <a:endParaRPr lang="en-US" baseline="0" dirty="0"/>
          </a:p>
          <a:p>
            <a:endParaRPr lang="en-US" baseline="0" dirty="0"/>
          </a:p>
          <a:p>
            <a:endParaRPr lang="en-US" baseline="0"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B594F8-A832-48C0-9A88-2500FD00200E}" type="slidenum">
              <a:rPr lang="en-US" smtClean="0"/>
              <a:pPr>
                <a:defRPr/>
              </a:pPr>
              <a:t>30</a:t>
            </a:fld>
            <a:endParaRPr lang="en-US" dirty="0"/>
          </a:p>
        </p:txBody>
      </p:sp>
    </p:spTree>
    <p:extLst>
      <p:ext uri="{BB962C8B-B14F-4D97-AF65-F5344CB8AC3E}">
        <p14:creationId xmlns:p14="http://schemas.microsoft.com/office/powerpoint/2010/main" val="13231065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lnSpc>
                <a:spcPct val="150000"/>
              </a:lnSpc>
              <a:buFontTx/>
              <a:buNone/>
            </a:pPr>
            <a:r>
              <a:rPr lang="en-US" sz="1200" dirty="0">
                <a:latin typeface="Arial" panose="020B0604020202020204" pitchFamily="34" charset="0"/>
                <a:cs typeface="Arial" panose="020B0604020202020204" pitchFamily="34" charset="0"/>
              </a:rPr>
              <a:t>K-Kids resources are always a click away. Visit Kkids.org to find needed information. Everything needed to run the club can be downloaded from the website. </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3CDA4FC-1BDD-42E0-982C-DEAB35F2FD59}" type="slidenum">
              <a:rPr lang="en-US" smtClean="0"/>
              <a:t>31</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Font typeface="+mj-lt"/>
              <a:buNone/>
            </a:pPr>
            <a:r>
              <a:rPr lang="en-US" sz="1200" dirty="0">
                <a:latin typeface="Arial" panose="020B0604020202020204" pitchFamily="34" charset="0"/>
                <a:cs typeface="Arial" panose="020B0604020202020204" pitchFamily="34" charset="0"/>
              </a:rPr>
              <a:t>The Advisor page of the website is a one stop shop for club advisors. Links to all needed resources can be found on this page. The Advisor page is located under the Lead navigation. </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3CDA4FC-1BDD-42E0-982C-DEAB35F2FD59}" type="slidenum">
              <a:rPr lang="en-US" smtClean="0"/>
              <a:t>32</a:t>
            </a:fld>
            <a:endParaRPr lang="en-US"/>
          </a:p>
        </p:txBody>
      </p:sp>
    </p:spTree>
    <p:extLst>
      <p:ext uri="{BB962C8B-B14F-4D97-AF65-F5344CB8AC3E}">
        <p14:creationId xmlns:p14="http://schemas.microsoft.com/office/powerpoint/2010/main" val="18014083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indent="0">
              <a:lnSpc>
                <a:spcPct val="150000"/>
              </a:lnSpc>
              <a:buFontTx/>
              <a:buNone/>
            </a:pPr>
            <a:r>
              <a:rPr lang="en-US" sz="1200" dirty="0">
                <a:latin typeface="Arial" panose="020B0604020202020204" pitchFamily="34" charset="0"/>
                <a:cs typeface="Arial" panose="020B0604020202020204" pitchFamily="34" charset="0"/>
              </a:rPr>
              <a:t>Virtual meeting kits are available on the website. They can be used to lead virtual meetings or in person meetings. These kits include the following. </a:t>
            </a:r>
          </a:p>
          <a:p>
            <a:pPr marL="228600" indent="-228600">
              <a:lnSpc>
                <a:spcPct val="150000"/>
              </a:lnSpc>
              <a:buFont typeface="+mj-lt"/>
              <a:buAutoNum type="arabicPeriod"/>
            </a:pPr>
            <a:endParaRPr lang="en-US" sz="1200" dirty="0">
              <a:latin typeface="Arial" panose="020B0604020202020204" pitchFamily="34" charset="0"/>
              <a:cs typeface="Arial" panose="020B0604020202020204" pitchFamily="34" charset="0"/>
            </a:endParaRPr>
          </a:p>
          <a:p>
            <a:pPr marL="228600" indent="-228600">
              <a:lnSpc>
                <a:spcPct val="150000"/>
              </a:lnSpc>
              <a:buFont typeface="+mj-lt"/>
              <a:buAutoNum type="arabicPeriod"/>
            </a:pPr>
            <a:r>
              <a:rPr lang="en-US" sz="1200" dirty="0">
                <a:latin typeface="Arial" panose="020B0604020202020204" pitchFamily="34" charset="0"/>
                <a:cs typeface="Arial" panose="020B0604020202020204" pitchFamily="34" charset="0"/>
              </a:rPr>
              <a:t>Activities and agendas for in-person or digital meetings</a:t>
            </a:r>
          </a:p>
          <a:p>
            <a:pPr marL="228600" indent="-228600">
              <a:lnSpc>
                <a:spcPct val="150000"/>
              </a:lnSpc>
              <a:buFont typeface="+mj-lt"/>
              <a:buAutoNum type="arabicPeriod"/>
            </a:pPr>
            <a:r>
              <a:rPr lang="en-US" sz="1200" dirty="0">
                <a:latin typeface="Arial" panose="020B0604020202020204" pitchFamily="34" charset="0"/>
                <a:cs typeface="Arial" panose="020B0604020202020204" pitchFamily="34" charset="0"/>
              </a:rPr>
              <a:t>All new resources and worksheets</a:t>
            </a:r>
          </a:p>
          <a:p>
            <a:pPr marL="228600" indent="-228600">
              <a:lnSpc>
                <a:spcPct val="150000"/>
              </a:lnSpc>
              <a:buFont typeface="+mj-lt"/>
              <a:buAutoNum type="arabicPeriod"/>
            </a:pPr>
            <a:r>
              <a:rPr lang="en-US" sz="1200" dirty="0">
                <a:latin typeface="Arial" panose="020B0604020202020204" pitchFamily="34" charset="0"/>
                <a:cs typeface="Arial" panose="020B0604020202020204" pitchFamily="34" charset="0"/>
              </a:rPr>
              <a:t>Topics include: </a:t>
            </a:r>
          </a:p>
          <a:p>
            <a:pPr marL="685800" lvl="1" indent="-228600">
              <a:lnSpc>
                <a:spcPct val="150000"/>
              </a:lnSpc>
              <a:buFont typeface="+mj-lt"/>
              <a:buAutoNum type="arabicPeriod"/>
            </a:pPr>
            <a:endParaRPr lang="en-US" sz="1200" dirty="0">
              <a:latin typeface="Arial" panose="020B0604020202020204" pitchFamily="34" charset="0"/>
              <a:cs typeface="Arial" panose="020B0604020202020204" pitchFamily="34" charset="0"/>
            </a:endParaRP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Back to School</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Community Needs</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Civic Engagement</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Anti-Bullying | Culture of Care</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Hunger &amp; Food Insecurity</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Thankfulness &amp; Gratitude</a:t>
            </a:r>
          </a:p>
          <a:p>
            <a:pPr lvl="1">
              <a:lnSpc>
                <a:spcPct val="150000"/>
              </a:lnSpc>
              <a:buFont typeface="Arial" pitchFamily="34" charset="0"/>
              <a:buChar char="•"/>
            </a:pPr>
            <a:r>
              <a:rPr lang="en-US" sz="1200" dirty="0">
                <a:latin typeface="Arial" panose="020B0604020202020204" pitchFamily="34" charset="0"/>
                <a:cs typeface="Arial" panose="020B0604020202020204" pitchFamily="34" charset="0"/>
              </a:rPr>
              <a:t>Happy New Year of Service</a:t>
            </a:r>
          </a:p>
          <a:p>
            <a:pPr lvl="1">
              <a:lnSpc>
                <a:spcPct val="150000"/>
              </a:lnSpc>
              <a:buFont typeface="Arial" pitchFamily="34" charset="0"/>
              <a:buChar char="•"/>
            </a:pPr>
            <a:r>
              <a:rPr lang="en-US" sz="1200" dirty="0">
                <a:latin typeface="Arial"/>
                <a:cs typeface="Arial"/>
              </a:rPr>
              <a:t>Mental Health Awareness</a:t>
            </a:r>
            <a:endParaRPr lang="en-US" sz="1200" dirty="0">
              <a:latin typeface="Arial" panose="020B0604020202020204" pitchFamily="34" charset="0"/>
              <a:cs typeface="Arial" panose="020B0604020202020204" pitchFamily="34" charset="0"/>
            </a:endParaRPr>
          </a:p>
          <a:p>
            <a:pPr lvl="1">
              <a:lnSpc>
                <a:spcPct val="150000"/>
              </a:lnSpc>
              <a:buFont typeface="Arial" pitchFamily="34" charset="0"/>
              <a:buChar char="•"/>
            </a:pPr>
            <a:r>
              <a:rPr lang="en-US" sz="1200" dirty="0">
                <a:latin typeface="Arial"/>
                <a:cs typeface="Arial"/>
              </a:rPr>
              <a:t>Global Health Challenges</a:t>
            </a:r>
            <a:endParaRPr lang="en-US" sz="1200" dirty="0">
              <a:latin typeface="Arial" panose="020B0604020202020204" pitchFamily="34" charset="0"/>
              <a:cs typeface="Arial" panose="020B0604020202020204" pitchFamily="34" charset="0"/>
            </a:endParaRP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3CDA4FC-1BDD-42E0-982C-DEAB35F2FD59}" type="slidenum">
              <a:rPr lang="en-US" smtClean="0"/>
              <a:t>33</a:t>
            </a:fld>
            <a:endParaRPr lang="en-US"/>
          </a:p>
        </p:txBody>
      </p:sp>
    </p:spTree>
    <p:extLst>
      <p:ext uri="{BB962C8B-B14F-4D97-AF65-F5344CB8AC3E}">
        <p14:creationId xmlns:p14="http://schemas.microsoft.com/office/powerpoint/2010/main" val="8127428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VKL is a free, interactive, PDF workbook designed for students (8</a:t>
            </a:r>
            <a:r>
              <a:rPr lang="en-US" baseline="30000" dirty="0"/>
              <a:t>th</a:t>
            </a:r>
            <a:r>
              <a:rPr lang="en-US" dirty="0"/>
              <a:t> grade and up) as well as adults. It includes videos, reflection and discussion topics, and offers a new perspective on some traditional Key Leader activities like the personality test. </a:t>
            </a:r>
          </a:p>
          <a:p>
            <a:endParaRPr lang="en-US" dirty="0"/>
          </a:p>
          <a:p>
            <a:r>
              <a:rPr lang="en-US" dirty="0"/>
              <a:t>The workbook is designed to be self-facilitated. Six “tracks” cover the topics of Service Leadership and the Five Key Leader Principles: Integrity, Growth, Respect, Community, and Excellence, and there are three activities in each track. The activities make for great meeting, classroom, or family activities to help teens discuss their values, goals, and role in the local community. </a:t>
            </a:r>
          </a:p>
          <a:p>
            <a:endParaRPr lang="en-US" dirty="0"/>
          </a:p>
          <a:p>
            <a:r>
              <a:rPr lang="en-US" dirty="0"/>
              <a:t>It also serves as a great primer for in-person Key Leader programs or a re-fresher on the topic for Student Facilitators at upcoming programs. Some districts are organizing virtual events to compliment or promote their in-person Key Leader events. (Nebraska, Ohio)</a:t>
            </a:r>
          </a:p>
          <a:p>
            <a:endParaRPr lang="en-US" dirty="0"/>
          </a:p>
          <a:p>
            <a:pPr marL="257175" indent="-257175">
              <a:buFontTx/>
              <a:buChar char="-"/>
            </a:pPr>
            <a:r>
              <a:rPr lang="en-US" sz="1200" dirty="0">
                <a:latin typeface="Arial" panose="020B0604020202020204" pitchFamily="34" charset="0"/>
                <a:cs typeface="Arial" panose="020B0604020202020204" pitchFamily="34" charset="0"/>
              </a:rPr>
              <a:t>Free, Interactive, PDF Workbook</a:t>
            </a:r>
          </a:p>
          <a:p>
            <a:pPr marL="257175" indent="-257175">
              <a:buFontTx/>
              <a:buChar char="-"/>
            </a:pPr>
            <a:r>
              <a:rPr lang="en-US" sz="1200" dirty="0">
                <a:latin typeface="Arial" panose="020B0604020202020204" pitchFamily="34" charset="0"/>
                <a:cs typeface="Arial" panose="020B0604020202020204" pitchFamily="34" charset="0"/>
              </a:rPr>
              <a:t>Self-led, Group, and/or Family Activities</a:t>
            </a:r>
          </a:p>
          <a:p>
            <a:pPr marL="257175" indent="-257175">
              <a:buFontTx/>
              <a:buChar char="-"/>
            </a:pPr>
            <a:r>
              <a:rPr lang="en-US" sz="1200" dirty="0">
                <a:latin typeface="Arial" panose="020B0604020202020204" pitchFamily="34" charset="0"/>
                <a:cs typeface="Arial" panose="020B0604020202020204" pitchFamily="34" charset="0"/>
              </a:rPr>
              <a:t>Primer for in-person Key Leader and Service Leadership</a:t>
            </a:r>
          </a:p>
          <a:p>
            <a:pPr marL="257175" indent="-257175">
              <a:buFontTx/>
              <a:buChar char="-"/>
            </a:pPr>
            <a:r>
              <a:rPr lang="en-US" sz="1200" dirty="0">
                <a:latin typeface="Arial" panose="020B0604020202020204" pitchFamily="34" charset="0"/>
                <a:cs typeface="Arial" panose="020B0604020202020204" pitchFamily="34" charset="0"/>
              </a:rPr>
              <a:t>Ages 13 &amp; Up</a:t>
            </a:r>
          </a:p>
          <a:p>
            <a:endParaRPr lang="en-US" dirty="0"/>
          </a:p>
          <a:p>
            <a:r>
              <a:rPr lang="en-US" dirty="0"/>
              <a:t>K-Kids advisors can take this free leadership course and utilize strategies shared when working with K-Kids members. </a:t>
            </a:r>
          </a:p>
        </p:txBody>
      </p:sp>
      <p:sp>
        <p:nvSpPr>
          <p:cNvPr id="4" name="Slide Number Placeholder 3"/>
          <p:cNvSpPr>
            <a:spLocks noGrp="1"/>
          </p:cNvSpPr>
          <p:nvPr>
            <p:ph type="sldNum" sz="quarter" idx="5"/>
          </p:nvPr>
        </p:nvSpPr>
        <p:spPr/>
        <p:txBody>
          <a:bodyPr/>
          <a:lstStyle/>
          <a:p>
            <a:fld id="{24096969-C5B6-435C-8010-CFFC85F95C43}" type="slidenum">
              <a:rPr lang="en-US" smtClean="0"/>
              <a:t>34</a:t>
            </a:fld>
            <a:endParaRPr lang="en-US"/>
          </a:p>
        </p:txBody>
      </p:sp>
    </p:spTree>
    <p:extLst>
      <p:ext uri="{BB962C8B-B14F-4D97-AF65-F5344CB8AC3E}">
        <p14:creationId xmlns:p14="http://schemas.microsoft.com/office/powerpoint/2010/main" val="32579258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Interested in starting a K-Kids club? </a:t>
            </a:r>
          </a:p>
        </p:txBody>
      </p:sp>
      <p:sp>
        <p:nvSpPr>
          <p:cNvPr id="4" name="Slide Number Placeholder 3"/>
          <p:cNvSpPr>
            <a:spLocks noGrp="1"/>
          </p:cNvSpPr>
          <p:nvPr>
            <p:ph type="sldNum" sz="quarter" idx="5"/>
          </p:nvPr>
        </p:nvSpPr>
        <p:spPr/>
        <p:txBody>
          <a:bodyPr/>
          <a:lstStyle/>
          <a:p>
            <a:fld id="{73CDA4FC-1BDD-42E0-982C-DEAB35F2FD59}" type="slidenum">
              <a:rPr lang="en-US" smtClean="0"/>
              <a:t>35</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Visit KiwanisKids.org/start-a-club to get started. </a:t>
            </a:r>
          </a:p>
        </p:txBody>
      </p:sp>
      <p:sp>
        <p:nvSpPr>
          <p:cNvPr id="4" name="Slide Number Placeholder 3"/>
          <p:cNvSpPr>
            <a:spLocks noGrp="1"/>
          </p:cNvSpPr>
          <p:nvPr>
            <p:ph type="sldNum" sz="quarter" idx="5"/>
          </p:nvPr>
        </p:nvSpPr>
        <p:spPr/>
        <p:txBody>
          <a:bodyPr/>
          <a:lstStyle/>
          <a:p>
            <a:fld id="{73CDA4FC-1BDD-42E0-982C-DEAB35F2FD59}" type="slidenum">
              <a:rPr lang="en-US" smtClean="0"/>
              <a:t>36</a:t>
            </a:fld>
            <a:endParaRPr lang="en-US"/>
          </a:p>
        </p:txBody>
      </p:sp>
    </p:spTree>
    <p:extLst>
      <p:ext uri="{BB962C8B-B14F-4D97-AF65-F5344CB8AC3E}">
        <p14:creationId xmlns:p14="http://schemas.microsoft.com/office/powerpoint/2010/main" val="32889502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DBB570A8-8C15-4CB4-8DAF-6B5E5980BDC1}" type="slidenum">
              <a:rPr lang="en-US"/>
              <a:pPr/>
              <a:t>37</a:t>
            </a:fld>
            <a:endParaRPr lang="en-US"/>
          </a:p>
        </p:txBody>
      </p:sp>
      <p:sp>
        <p:nvSpPr>
          <p:cNvPr id="70659"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pPr eaLnBrk="1" hangingPunct="1"/>
            <a:r>
              <a:rPr lang="en-US" baseline="0" dirty="0"/>
              <a:t>Thank you. </a:t>
            </a:r>
          </a:p>
          <a:p>
            <a:pPr marL="799883" lvl="1" indent="-457076">
              <a:defRPr/>
            </a:pPr>
            <a:endParaRPr lang="en-US" dirty="0"/>
          </a:p>
          <a:p>
            <a:pPr marL="799883" lvl="1" indent="-457076">
              <a:buFontTx/>
              <a:buAutoNum type="arabicPeriod"/>
              <a:defRPr/>
            </a:pPr>
            <a:endParaRPr lang="en-US" dirty="0">
              <a:solidFill>
                <a:srgbClr val="E5CE8F"/>
              </a:solidFill>
              <a:effectLst>
                <a:outerShdw blurRad="38100" dist="38100" dir="2700000" algn="tl">
                  <a:srgbClr val="000000"/>
                </a:outerShdw>
              </a:effectLst>
              <a:latin typeface="Verdana"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7"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1"/>
          <p:cNvSpPr>
            <a:spLocks noGrp="1"/>
          </p:cNvSpPr>
          <p:nvPr>
            <p:ph type="title"/>
          </p:nvPr>
        </p:nvSpPr>
        <p:spPr>
          <a:xfrm>
            <a:off x="457200" y="304800"/>
            <a:ext cx="8229600" cy="868362"/>
          </a:xfrm>
        </p:spPr>
        <p:txBody>
          <a:bodyPr/>
          <a:lstStyle>
            <a:lvl1pPr algn="l">
              <a:defRPr/>
            </a:lvl1pPr>
          </a:lstStyle>
          <a:p>
            <a:r>
              <a:rPr lang="en-US" dirty="0"/>
              <a:t>Click to edit Master title</a:t>
            </a:r>
          </a:p>
        </p:txBody>
      </p:sp>
      <p:sp>
        <p:nvSpPr>
          <p:cNvPr id="3" name="Content Placeholder 2"/>
          <p:cNvSpPr>
            <a:spLocks noGrp="1"/>
          </p:cNvSpPr>
          <p:nvPr>
            <p:ph idx="1"/>
          </p:nvPr>
        </p:nvSpPr>
        <p:spPr>
          <a:xfrm>
            <a:off x="457200" y="1905000"/>
            <a:ext cx="8229600" cy="4572000"/>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P:\Sponsored Programs Public File\Growth\Graphics and photos\Kiwanis wordmark.bmp"/>
          <p:cNvPicPr>
            <a:picLocks noChangeAspect="1" noChangeArrowheads="1"/>
          </p:cNvPicPr>
          <p:nvPr userDrawn="1"/>
        </p:nvPicPr>
        <p:blipFill>
          <a:blip r:embed="rId2" cstate="print"/>
          <a:srcRect/>
          <a:stretch>
            <a:fillRect/>
          </a:stretch>
        </p:blipFill>
        <p:spPr bwMode="auto">
          <a:xfrm>
            <a:off x="7315200" y="6248400"/>
            <a:ext cx="1485900" cy="37147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924800" cy="868362"/>
          </a:xfrm>
        </p:spPr>
        <p:txBody>
          <a:bodyPr>
            <a:noAutofit/>
          </a:bodyPr>
          <a:lstStyle>
            <a:lvl1pPr algn="l">
              <a:defRPr sz="3400">
                <a:solidFill>
                  <a:schemeClr val="bg1"/>
                </a:solidFill>
                <a:latin typeface="Verdana-Bold"/>
              </a:defRPr>
            </a:lvl1pPr>
          </a:lstStyle>
          <a:p>
            <a:r>
              <a:rPr lang="en-US" dirty="0"/>
              <a:t>Click to edit Master title</a:t>
            </a:r>
          </a:p>
        </p:txBody>
      </p:sp>
      <p:sp>
        <p:nvSpPr>
          <p:cNvPr id="3" name="Content Placeholder 2"/>
          <p:cNvSpPr>
            <a:spLocks noGrp="1"/>
          </p:cNvSpPr>
          <p:nvPr>
            <p:ph idx="1"/>
          </p:nvPr>
        </p:nvSpPr>
        <p:spPr>
          <a:xfrm>
            <a:off x="914400" y="1752600"/>
            <a:ext cx="7924800" cy="4373563"/>
          </a:xfrm>
        </p:spPr>
        <p:txBody>
          <a:bodyPr>
            <a:normAutofit/>
          </a:bodyPr>
          <a:lstStyle>
            <a:lvl1pPr>
              <a:spcBef>
                <a:spcPts val="600"/>
              </a:spcBef>
              <a:spcAft>
                <a:spcPts val="600"/>
              </a:spcAft>
              <a:buFont typeface="Wingdings" pitchFamily="2" charset="2"/>
              <a:buChar char="§"/>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24600"/>
            <a:ext cx="2133600" cy="365125"/>
          </a:xfrm>
          <a:prstGeom prst="rect">
            <a:avLst/>
          </a:prstGeom>
        </p:spPr>
        <p:txBody>
          <a:bodyPr/>
          <a:lstStyle/>
          <a:p>
            <a:fld id="{0B11620F-E10B-4CFE-A8C1-7C90EF0A5EF2}" type="datetimeFigureOut">
              <a:rPr lang="en-US" smtClean="0"/>
              <a:pPr/>
              <a:t>1/12/2023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4509B24-2921-4583-8A44-87EA6141DC12}"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Bullet Poi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E1C2C2-0788-A841-9E5E-AFADB332B314}"/>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6" name="Shape 22">
            <a:extLst>
              <a:ext uri="{FF2B5EF4-FFF2-40B4-BE49-F238E27FC236}">
                <a16:creationId xmlns:a16="http://schemas.microsoft.com/office/drawing/2014/main" id="{27310137-8EF9-FE45-B869-5294080E2567}"/>
              </a:ext>
            </a:extLst>
          </p:cNvPr>
          <p:cNvSpPr txBox="1">
            <a:spLocks noGrp="1"/>
          </p:cNvSpPr>
          <p:nvPr>
            <p:ph type="body" idx="1"/>
          </p:nvPr>
        </p:nvSpPr>
        <p:spPr>
          <a:xfrm>
            <a:off x="609601" y="1905002"/>
            <a:ext cx="7924802" cy="3784601"/>
          </a:xfrm>
          <a:prstGeom prst="rect">
            <a:avLst/>
          </a:prstGeom>
          <a:noFill/>
          <a:ln>
            <a:noFill/>
          </a:ln>
        </p:spPr>
        <p:txBody>
          <a:bodyPr lIns="91425" tIns="91425" rIns="91425" bIns="91425" anchor="t" anchorCtr="0"/>
          <a:lstStyle>
            <a:lvl1pPr marL="660383" marR="0" lvl="0" indent="-457189" algn="l" rtl="0">
              <a:spcBef>
                <a:spcPts val="640"/>
              </a:spcBef>
              <a:buClr>
                <a:schemeClr val="tx1"/>
              </a:buClr>
              <a:buSzPct val="100000"/>
              <a:buFont typeface="Arial" panose="020B0604020202020204" pitchFamily="34" charset="0"/>
              <a:buChar char="•"/>
              <a:defRPr sz="2800" b="0" i="0" u="none" strike="noStrike" cap="none">
                <a:solidFill>
                  <a:schemeClr val="dk1"/>
                </a:solidFill>
                <a:latin typeface="Arial" panose="020B0604020202020204" pitchFamily="34" charset="0"/>
                <a:ea typeface="Verdana"/>
                <a:cs typeface="Arial" panose="020B0604020202020204" pitchFamily="34" charset="0"/>
                <a:sym typeface="Verdana"/>
              </a:defRPr>
            </a:lvl1pPr>
            <a:lvl2pPr marL="742931" marR="0" lvl="1" indent="-152396"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2972" marR="0" lvl="2" indent="-76198"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160" marR="0" lvl="3" indent="-133347"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24" marR="0" lvl="4" indent="-104773"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537" marR="0" lvl="5"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726" marR="0" lvl="6"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8915" marR="0" lvl="7"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103" marR="0" lvl="8" indent="-1015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Shape 24">
            <a:extLst>
              <a:ext uri="{FF2B5EF4-FFF2-40B4-BE49-F238E27FC236}">
                <a16:creationId xmlns:a16="http://schemas.microsoft.com/office/drawing/2014/main" id="{F2C81E3D-234F-2F4A-9459-B7D906A30889}"/>
              </a:ext>
            </a:extLst>
          </p:cNvPr>
          <p:cNvSpPr txBox="1">
            <a:spLocks noGrp="1"/>
          </p:cNvSpPr>
          <p:nvPr>
            <p:ph type="title"/>
          </p:nvPr>
        </p:nvSpPr>
        <p:spPr>
          <a:xfrm>
            <a:off x="609600" y="787402"/>
            <a:ext cx="7924802" cy="846137"/>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rgbClr val="003974"/>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extLst>
      <p:ext uri="{BB962C8B-B14F-4D97-AF65-F5344CB8AC3E}">
        <p14:creationId xmlns:p14="http://schemas.microsoft.com/office/powerpoint/2010/main" val="2750727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plit Layout Phot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D44D793-D443-7446-BFBE-23C9591D5EF2}"/>
              </a:ext>
            </a:extLst>
          </p:cNvPr>
          <p:cNvSpPr>
            <a:spLocks noGrp="1"/>
          </p:cNvSpPr>
          <p:nvPr>
            <p:ph type="pic" sz="quarter" idx="25"/>
          </p:nvPr>
        </p:nvSpPr>
        <p:spPr>
          <a:xfrm>
            <a:off x="4583242" y="0"/>
            <a:ext cx="4572001" cy="6858000"/>
          </a:xfrm>
          <a:prstGeom prst="rect">
            <a:avLst/>
          </a:prstGeom>
        </p:spPr>
        <p:txBody>
          <a:bodyPr>
            <a:normAutofit/>
          </a:bodyPr>
          <a:lstStyle>
            <a:lvl1pPr algn="ctr">
              <a:defRPr sz="1500"/>
            </a:lvl1pPr>
          </a:lstStyle>
          <a:p>
            <a:r>
              <a:rPr lang="en-US"/>
              <a:t>Click icon to add picture</a:t>
            </a:r>
          </a:p>
        </p:txBody>
      </p:sp>
      <p:sp>
        <p:nvSpPr>
          <p:cNvPr id="6" name="Rectangle 5">
            <a:extLst>
              <a:ext uri="{FF2B5EF4-FFF2-40B4-BE49-F238E27FC236}">
                <a16:creationId xmlns:a16="http://schemas.microsoft.com/office/drawing/2014/main" id="{C78C0D40-4D9D-874E-B79E-61A0927F1F83}"/>
              </a:ext>
            </a:extLst>
          </p:cNvPr>
          <p:cNvSpPr/>
          <p:nvPr userDrawn="1"/>
        </p:nvSpPr>
        <p:spPr>
          <a:xfrm>
            <a:off x="6858000" y="5272040"/>
            <a:ext cx="2383436" cy="8544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BA04BD12-FD8C-E64D-9185-31D043F23E09}"/>
              </a:ext>
            </a:extLst>
          </p:cNvPr>
          <p:cNvPicPr>
            <a:picLocks noChangeAspect="1"/>
          </p:cNvPicPr>
          <p:nvPr userDrawn="1"/>
        </p:nvPicPr>
        <p:blipFill>
          <a:blip r:embed="rId2"/>
          <a:stretch>
            <a:fillRect/>
          </a:stretch>
        </p:blipFill>
        <p:spPr>
          <a:xfrm>
            <a:off x="7057010" y="5539792"/>
            <a:ext cx="1768449" cy="343618"/>
          </a:xfrm>
          <a:prstGeom prst="rect">
            <a:avLst/>
          </a:prstGeom>
        </p:spPr>
      </p:pic>
      <p:sp>
        <p:nvSpPr>
          <p:cNvPr id="10" name="Text Placeholder 17">
            <a:extLst>
              <a:ext uri="{FF2B5EF4-FFF2-40B4-BE49-F238E27FC236}">
                <a16:creationId xmlns:a16="http://schemas.microsoft.com/office/drawing/2014/main" id="{8B318A5E-A51B-D24B-935D-F85984700FD7}"/>
              </a:ext>
            </a:extLst>
          </p:cNvPr>
          <p:cNvSpPr>
            <a:spLocks noGrp="1"/>
          </p:cNvSpPr>
          <p:nvPr>
            <p:ph type="body" sz="quarter" idx="26" hasCustomPrompt="1"/>
          </p:nvPr>
        </p:nvSpPr>
        <p:spPr>
          <a:xfrm>
            <a:off x="498857" y="2109794"/>
            <a:ext cx="3614726" cy="650874"/>
          </a:xfrm>
          <a:prstGeom prst="rect">
            <a:avLst/>
          </a:prstGeom>
        </p:spPr>
        <p:txBody>
          <a:bodyPr>
            <a:noAutofit/>
          </a:bodyPr>
          <a:lstStyle>
            <a:lvl1pPr marL="0" indent="0">
              <a:buNone/>
              <a:defRPr sz="2100">
                <a:solidFill>
                  <a:srgbClr val="00AEEF"/>
                </a:solidFill>
              </a:defRPr>
            </a:lvl1pPr>
          </a:lstStyle>
          <a:p>
            <a:pPr lvl="0"/>
            <a:r>
              <a:rPr lang="en-US"/>
              <a:t>Click to edit subtitle</a:t>
            </a:r>
          </a:p>
        </p:txBody>
      </p:sp>
      <p:sp>
        <p:nvSpPr>
          <p:cNvPr id="11" name="Text Placeholder 2">
            <a:extLst>
              <a:ext uri="{FF2B5EF4-FFF2-40B4-BE49-F238E27FC236}">
                <a16:creationId xmlns:a16="http://schemas.microsoft.com/office/drawing/2014/main" id="{C8C672C1-FFB1-7F47-BE36-00FBD81356CA}"/>
              </a:ext>
            </a:extLst>
          </p:cNvPr>
          <p:cNvSpPr>
            <a:spLocks noGrp="1"/>
          </p:cNvSpPr>
          <p:nvPr>
            <p:ph type="body" idx="1" hasCustomPrompt="1"/>
          </p:nvPr>
        </p:nvSpPr>
        <p:spPr>
          <a:xfrm>
            <a:off x="497804" y="3128963"/>
            <a:ext cx="3614459" cy="2986088"/>
          </a:xfrm>
          <a:prstGeom prst="rect">
            <a:avLst/>
          </a:prstGeom>
        </p:spPr>
        <p:txBody>
          <a:bodyPr>
            <a:noAutofit/>
          </a:bodyPr>
          <a:lstStyle>
            <a:lvl1pPr marL="0" indent="0" algn="l">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copy</a:t>
            </a:r>
          </a:p>
        </p:txBody>
      </p:sp>
      <p:sp>
        <p:nvSpPr>
          <p:cNvPr id="16" name="Title 1">
            <a:extLst>
              <a:ext uri="{FF2B5EF4-FFF2-40B4-BE49-F238E27FC236}">
                <a16:creationId xmlns:a16="http://schemas.microsoft.com/office/drawing/2014/main" id="{98C80E40-73BE-4D48-A808-214BF510E390}"/>
              </a:ext>
            </a:extLst>
          </p:cNvPr>
          <p:cNvSpPr>
            <a:spLocks noGrp="1"/>
          </p:cNvSpPr>
          <p:nvPr>
            <p:ph type="title" hasCustomPrompt="1"/>
          </p:nvPr>
        </p:nvSpPr>
        <p:spPr>
          <a:xfrm>
            <a:off x="497804" y="742950"/>
            <a:ext cx="3614459" cy="1366837"/>
          </a:xfrm>
        </p:spPr>
        <p:txBody>
          <a:bodyPr>
            <a:noAutofit/>
          </a:bodyPr>
          <a:lstStyle>
            <a:lvl1pPr>
              <a:defRPr sz="3000" b="1">
                <a:solidFill>
                  <a:srgbClr val="003366"/>
                </a:solidFill>
              </a:defRPr>
            </a:lvl1pPr>
          </a:lstStyle>
          <a:p>
            <a:r>
              <a:rPr lang="en-US"/>
              <a:t>CLICK TO EDIT MASTER TITLE STYLE</a:t>
            </a:r>
          </a:p>
        </p:txBody>
      </p:sp>
    </p:spTree>
    <p:extLst>
      <p:ext uri="{BB962C8B-B14F-4D97-AF65-F5344CB8AC3E}">
        <p14:creationId xmlns:p14="http://schemas.microsoft.com/office/powerpoint/2010/main" val="1513172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32"/>
          <p:cNvSpPr>
            <a:spLocks noChangeArrowheads="1"/>
          </p:cNvSpPr>
          <p:nvPr userDrawn="1"/>
        </p:nvSpPr>
        <p:spPr bwMode="auto">
          <a:xfrm>
            <a:off x="0" y="0"/>
            <a:ext cx="9144000" cy="13716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a:solidFill>
                <a:srgbClr val="000000"/>
              </a:solidFill>
              <a:latin typeface="Times New Roman" charset="0"/>
              <a:ea typeface="+mn-ea"/>
              <a:cs typeface="+mn-cs"/>
            </a:endParaRPr>
          </a:p>
        </p:txBody>
      </p:sp>
      <p:sp>
        <p:nvSpPr>
          <p:cNvPr id="2" name="Title Placeholder 1"/>
          <p:cNvSpPr>
            <a:spLocks noGrp="1"/>
          </p:cNvSpPr>
          <p:nvPr>
            <p:ph type="title"/>
          </p:nvPr>
        </p:nvSpPr>
        <p:spPr>
          <a:xfrm>
            <a:off x="457200" y="304800"/>
            <a:ext cx="8382000" cy="868362"/>
          </a:xfrm>
          <a:prstGeom prst="rect">
            <a:avLst/>
          </a:prstGeom>
        </p:spPr>
        <p:txBody>
          <a:bodyPr vert="horz" lIns="91440" tIns="45720" rIns="91440" bIns="45720" rtlCol="0" anchor="ctr">
            <a:normAutofit/>
          </a:bodyPr>
          <a:lstStyle/>
          <a:p>
            <a:r>
              <a:rPr lang="en-US" dirty="0"/>
              <a:t>Click to edit Master title</a:t>
            </a:r>
          </a:p>
        </p:txBody>
      </p:sp>
      <p:sp>
        <p:nvSpPr>
          <p:cNvPr id="3" name="Text Placeholder 2"/>
          <p:cNvSpPr>
            <a:spLocks noGrp="1"/>
          </p:cNvSpPr>
          <p:nvPr>
            <p:ph type="body" idx="1"/>
          </p:nvPr>
        </p:nvSpPr>
        <p:spPr>
          <a:xfrm>
            <a:off x="457200" y="1752600"/>
            <a:ext cx="8382000" cy="48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rot="5400000">
            <a:off x="4356100" y="-3136900"/>
            <a:ext cx="431800" cy="9144000"/>
          </a:xfrm>
          <a:prstGeom prst="rect">
            <a:avLst/>
          </a:prstGeom>
          <a:solidFill>
            <a:srgbClr val="92BE5E"/>
          </a:solidFill>
          <a:ln>
            <a:solidFill>
              <a:srgbClr val="92BE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Picture 2" descr="P:\Sponsored Programs Public File\Growth\Graphics and photos\Kiwanis wordmark.bmp"/>
          <p:cNvPicPr>
            <a:picLocks noChangeAspect="1" noChangeArrowheads="1"/>
          </p:cNvPicPr>
          <p:nvPr userDrawn="1"/>
        </p:nvPicPr>
        <p:blipFill>
          <a:blip r:embed="rId16" cstate="print"/>
          <a:srcRect/>
          <a:stretch>
            <a:fillRect/>
          </a:stretch>
        </p:blipFill>
        <p:spPr bwMode="auto">
          <a:xfrm>
            <a:off x="7315200" y="6248400"/>
            <a:ext cx="1485900" cy="3714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74" r:id="rId13"/>
    <p:sldLayoutId id="2147483675" r:id="rId14"/>
  </p:sldLayoutIdLst>
  <p:txStyles>
    <p:titleStyle>
      <a:lvl1pPr algn="l" defTabSz="914400" rtl="0" eaLnBrk="1" latinLnBrk="0" hangingPunct="1">
        <a:spcBef>
          <a:spcPct val="0"/>
        </a:spcBef>
        <a:buNone/>
        <a:defRPr sz="3900" b="1" kern="1200">
          <a:solidFill>
            <a:schemeClr val="bg1"/>
          </a:solidFill>
          <a:latin typeface="Verdana" pitchFamily="34" charset="0"/>
          <a:ea typeface="+mj-ea"/>
          <a:cs typeface="+mj-cs"/>
        </a:defRPr>
      </a:lvl1pPr>
    </p:titleStyle>
    <p:bodyStyle>
      <a:lvl1pPr marL="342900" indent="-342900" algn="l" defTabSz="914400" rtl="0" eaLnBrk="1" latinLnBrk="0" hangingPunct="1">
        <a:spcBef>
          <a:spcPct val="20000"/>
        </a:spcBef>
        <a:buSzPct val="85000"/>
        <a:buFont typeface="Wingdings 2" pitchFamily="18" charset="2"/>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23.jpe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29.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31.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32.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33.tmp"/></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4.tmp"/></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5.jpg"/></Relationships>
</file>

<file path=ppt/slides/_rels/slide3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34.xml"/><Relationship Id="rId7" Type="http://schemas.openxmlformats.org/officeDocument/2006/relationships/image" Target="../media/image39.sv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sv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44.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45.tmp"/></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7" name="Title 6"/>
          <p:cNvSpPr>
            <a:spLocks noGrp="1"/>
          </p:cNvSpPr>
          <p:nvPr>
            <p:ph type="title"/>
          </p:nvPr>
        </p:nvSpPr>
        <p:spPr>
          <a:xfrm>
            <a:off x="457200" y="152400"/>
            <a:ext cx="8229600" cy="868362"/>
          </a:xfrm>
        </p:spPr>
        <p:txBody>
          <a:bodyPr>
            <a:noAutofit/>
          </a:bodyPr>
          <a:lstStyle/>
          <a:p>
            <a:pPr algn="ctr"/>
            <a:r>
              <a:rPr lang="en-US" sz="6600" dirty="0"/>
              <a:t>Kiwanis K-Kids</a:t>
            </a:r>
          </a:p>
        </p:txBody>
      </p:sp>
      <p:sp>
        <p:nvSpPr>
          <p:cNvPr id="6" name="TextBox 5"/>
          <p:cNvSpPr txBox="1"/>
          <p:nvPr/>
        </p:nvSpPr>
        <p:spPr>
          <a:xfrm>
            <a:off x="3875" y="1186912"/>
            <a:ext cx="9144000" cy="769441"/>
          </a:xfrm>
          <a:prstGeom prst="rect">
            <a:avLst/>
          </a:prstGeom>
          <a:solidFill>
            <a:srgbClr val="92BE5E"/>
          </a:solidFill>
        </p:spPr>
        <p:txBody>
          <a:bodyPr wrap="square" rtlCol="0">
            <a:spAutoFit/>
          </a:bodyPr>
          <a:lstStyle/>
          <a:p>
            <a:pPr algn="ctr"/>
            <a:r>
              <a:rPr lang="en-US" sz="4400" b="1" dirty="0"/>
              <a:t>Young leaders helping others!</a:t>
            </a:r>
          </a:p>
        </p:txBody>
      </p:sp>
      <p:sp>
        <p:nvSpPr>
          <p:cNvPr id="8" name="Rectangle 7"/>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PH Postcard picture_kid smiling.png"/>
          <p:cNvPicPr>
            <a:picLocks noChangeAspect="1"/>
          </p:cNvPicPr>
          <p:nvPr/>
        </p:nvPicPr>
        <p:blipFill>
          <a:blip r:embed="rId4" cstate="print"/>
          <a:stretch>
            <a:fillRect/>
          </a:stretch>
        </p:blipFill>
        <p:spPr>
          <a:xfrm>
            <a:off x="-76200" y="1956353"/>
            <a:ext cx="9296400" cy="5630055"/>
          </a:xfrm>
          <a:prstGeom prst="rect">
            <a:avLst/>
          </a:prstGeom>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2329912" y="88046"/>
            <a:ext cx="5366288" cy="1131154"/>
          </a:xfrm>
        </p:spPr>
        <p:txBody>
          <a:bodyPr/>
          <a:lstStyle/>
          <a:p>
            <a:r>
              <a:rPr lang="en-US" dirty="0"/>
              <a:t>What is K-Kids?</a:t>
            </a:r>
          </a:p>
        </p:txBody>
      </p:sp>
      <p:pic>
        <p:nvPicPr>
          <p:cNvPr id="4" name="Picture 17" descr="U:\Bui\bui167\Images and Logos\Teens Young Adults\600_KB_TIF\T2_55.tif">
            <a:extLst>
              <a:ext uri="{FF2B5EF4-FFF2-40B4-BE49-F238E27FC236}">
                <a16:creationId xmlns:a16="http://schemas.microsoft.com/office/drawing/2014/main" id="{503A3179-EFE2-3D18-0515-62A1F77ABE80}"/>
              </a:ext>
            </a:extLst>
          </p:cNvPr>
          <p:cNvPicPr>
            <a:picLocks noGrp="1" noChangeAspect="1" noChangeArrowheads="1"/>
          </p:cNvPicPr>
          <p:nvPr>
            <p:ph idx="1"/>
          </p:nvPr>
        </p:nvPicPr>
        <p:blipFill>
          <a:blip r:embed="rId3" cstate="print"/>
          <a:srcRect/>
          <a:stretch>
            <a:fillRect/>
          </a:stretch>
        </p:blipFill>
        <p:spPr bwMode="auto">
          <a:xfrm>
            <a:off x="2362200" y="1905000"/>
            <a:ext cx="4168579" cy="4864954"/>
          </a:xfrm>
          <a:prstGeom prst="rect">
            <a:avLst/>
          </a:prstGeom>
          <a:noFill/>
          <a:ln w="9525">
            <a:noFill/>
            <a:miter lim="800000"/>
            <a:headEnd/>
            <a:tailEnd/>
          </a:ln>
        </p:spPr>
      </p:pic>
    </p:spTree>
    <p:extLst>
      <p:ext uri="{BB962C8B-B14F-4D97-AF65-F5344CB8AC3E}">
        <p14:creationId xmlns:p14="http://schemas.microsoft.com/office/powerpoint/2010/main" val="612841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228600"/>
            <a:ext cx="8610600" cy="868362"/>
          </a:xfrm>
        </p:spPr>
        <p:txBody>
          <a:bodyPr>
            <a:noAutofit/>
          </a:bodyPr>
          <a:lstStyle/>
          <a:p>
            <a:pPr algn="ctr"/>
            <a:r>
              <a:rPr lang="en-US" sz="5400" dirty="0"/>
              <a:t>K-Kids</a:t>
            </a:r>
          </a:p>
        </p:txBody>
      </p:sp>
      <p:pic>
        <p:nvPicPr>
          <p:cNvPr id="7" name="Picture 2">
            <a:extLst>
              <a:ext uri="{FF2B5EF4-FFF2-40B4-BE49-F238E27FC236}">
                <a16:creationId xmlns:a16="http://schemas.microsoft.com/office/drawing/2014/main" id="{F1F139CC-3113-4A45-B7B8-52F9BB7AA219}"/>
              </a:ext>
            </a:extLst>
          </p:cNvPr>
          <p:cNvPicPr>
            <a:picLocks noChangeAspect="1" noChangeArrowheads="1"/>
          </p:cNvPicPr>
          <p:nvPr/>
        </p:nvPicPr>
        <p:blipFill>
          <a:blip r:embed="rId4" cstate="print"/>
          <a:srcRect/>
          <a:stretch>
            <a:fillRect/>
          </a:stretch>
        </p:blipFill>
        <p:spPr bwMode="auto">
          <a:xfrm>
            <a:off x="0" y="1622674"/>
            <a:ext cx="4622051" cy="5251141"/>
          </a:xfrm>
          <a:prstGeom prst="rect">
            <a:avLst/>
          </a:prstGeom>
          <a:noFill/>
          <a:ln w="9525">
            <a:noFill/>
            <a:miter lim="800000"/>
            <a:headEnd/>
            <a:tailEnd/>
          </a:ln>
          <a:effectLst/>
        </p:spPr>
      </p:pic>
      <p:pic>
        <p:nvPicPr>
          <p:cNvPr id="8" name="Picture 4" descr="http://www.kiwanis.org/docs/default-source/marketing-and-pr/logos/kkids-logos/logo_kkids_blue-375_rgb.png?sfvrsn=4">
            <a:extLst>
              <a:ext uri="{FF2B5EF4-FFF2-40B4-BE49-F238E27FC236}">
                <a16:creationId xmlns:a16="http://schemas.microsoft.com/office/drawing/2014/main" id="{F327355E-FC88-4671-88B0-82AF3604995C}"/>
              </a:ext>
            </a:extLst>
          </p:cNvPr>
          <p:cNvPicPr>
            <a:picLocks noChangeAspect="1" noChangeArrowheads="1"/>
          </p:cNvPicPr>
          <p:nvPr/>
        </p:nvPicPr>
        <p:blipFill>
          <a:blip r:embed="rId5" cstate="print"/>
          <a:srcRect/>
          <a:stretch>
            <a:fillRect/>
          </a:stretch>
        </p:blipFill>
        <p:spPr bwMode="auto">
          <a:xfrm>
            <a:off x="5181600" y="1905000"/>
            <a:ext cx="2607049" cy="1226847"/>
          </a:xfrm>
          <a:prstGeom prst="rect">
            <a:avLst/>
          </a:prstGeom>
          <a:noFill/>
        </p:spPr>
      </p:pic>
      <p:sp>
        <p:nvSpPr>
          <p:cNvPr id="11" name="Rectangle 10">
            <a:extLst>
              <a:ext uri="{FF2B5EF4-FFF2-40B4-BE49-F238E27FC236}">
                <a16:creationId xmlns:a16="http://schemas.microsoft.com/office/drawing/2014/main" id="{45836A39-F0AB-41C9-9704-7D2D7FA0ACF1}"/>
              </a:ext>
            </a:extLst>
          </p:cNvPr>
          <p:cNvSpPr/>
          <p:nvPr/>
        </p:nvSpPr>
        <p:spPr>
          <a:xfrm>
            <a:off x="5181600" y="3263744"/>
            <a:ext cx="4007224" cy="1077218"/>
          </a:xfrm>
          <a:prstGeom prst="rect">
            <a:avLst/>
          </a:prstGeom>
        </p:spPr>
        <p:txBody>
          <a:bodyPr wrap="square">
            <a:spAutoFit/>
          </a:bodyPr>
          <a:lstStyle/>
          <a:p>
            <a:r>
              <a:rPr lang="en-US" sz="1600" b="1" dirty="0">
                <a:solidFill>
                  <a:srgbClr val="339933"/>
                </a:solidFill>
                <a:latin typeface="Myriad Pro"/>
              </a:rPr>
              <a:t>Elementary/Primary School </a:t>
            </a:r>
          </a:p>
          <a:p>
            <a:pPr>
              <a:spcBef>
                <a:spcPct val="50000"/>
              </a:spcBef>
            </a:pPr>
            <a:r>
              <a:rPr lang="en-US" sz="1600" b="1" dirty="0">
                <a:solidFill>
                  <a:srgbClr val="339933"/>
                </a:solidFill>
                <a:latin typeface="Myriad Pro"/>
              </a:rPr>
              <a:t>Ages 6 – 12</a:t>
            </a:r>
          </a:p>
          <a:p>
            <a:pPr>
              <a:spcBef>
                <a:spcPct val="50000"/>
              </a:spcBef>
            </a:pPr>
            <a:r>
              <a:rPr lang="en-US" sz="1600" b="1" dirty="0">
                <a:solidFill>
                  <a:srgbClr val="339933"/>
                </a:solidFill>
                <a:latin typeface="Myriad Pro"/>
              </a:rPr>
              <a:t>kkids.org</a:t>
            </a:r>
          </a:p>
        </p:txBody>
      </p:sp>
      <p:sp>
        <p:nvSpPr>
          <p:cNvPr id="15" name="Rectangle 14">
            <a:extLst>
              <a:ext uri="{FF2B5EF4-FFF2-40B4-BE49-F238E27FC236}">
                <a16:creationId xmlns:a16="http://schemas.microsoft.com/office/drawing/2014/main" id="{D2460879-8FF6-4491-B634-812334A0B7BD}"/>
              </a:ext>
            </a:extLst>
          </p:cNvPr>
          <p:cNvSpPr/>
          <p:nvPr/>
        </p:nvSpPr>
        <p:spPr>
          <a:xfrm>
            <a:off x="5082988" y="4734485"/>
            <a:ext cx="4007224" cy="1938992"/>
          </a:xfrm>
          <a:prstGeom prst="rect">
            <a:avLst/>
          </a:prstGeom>
        </p:spPr>
        <p:txBody>
          <a:bodyPr wrap="square">
            <a:spAutoFit/>
          </a:bodyPr>
          <a:lstStyle/>
          <a:p>
            <a:pPr marL="285750" indent="-285750">
              <a:buFont typeface="Arial" panose="020B0604020202020204" pitchFamily="34" charset="0"/>
              <a:buChar char="•"/>
            </a:pPr>
            <a:r>
              <a:rPr lang="en-US" sz="2000" dirty="0">
                <a:latin typeface="Myriad Pro"/>
              </a:rPr>
              <a:t>A student-led, community service club for elementary-age students. </a:t>
            </a:r>
          </a:p>
          <a:p>
            <a:endParaRPr lang="en-US" sz="2000" dirty="0">
              <a:latin typeface="Myriad Pro"/>
            </a:endParaRPr>
          </a:p>
          <a:p>
            <a:pPr marL="285750" indent="-285750">
              <a:buFont typeface="Arial" panose="020B0604020202020204" pitchFamily="34" charset="0"/>
              <a:buChar char="•"/>
            </a:pPr>
            <a:r>
              <a:rPr lang="en-US" sz="2000" dirty="0">
                <a:latin typeface="Myriad Pro"/>
              </a:rPr>
              <a:t>More than 32,000 members worldwide.</a:t>
            </a:r>
          </a:p>
        </p:txBody>
      </p:sp>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228600"/>
            <a:ext cx="8610600" cy="868362"/>
          </a:xfrm>
        </p:spPr>
        <p:txBody>
          <a:bodyPr>
            <a:noAutofit/>
          </a:bodyPr>
          <a:lstStyle/>
          <a:p>
            <a:pPr algn="ctr"/>
            <a:r>
              <a:rPr lang="en-US" sz="3400" dirty="0"/>
              <a:t>Frequently Asked Questions</a:t>
            </a:r>
          </a:p>
        </p:txBody>
      </p:sp>
      <p:sp>
        <p:nvSpPr>
          <p:cNvPr id="2" name="TextBox 17">
            <a:extLst>
              <a:ext uri="{FF2B5EF4-FFF2-40B4-BE49-F238E27FC236}">
                <a16:creationId xmlns:a16="http://schemas.microsoft.com/office/drawing/2014/main" id="{3F4333B1-B4F4-0EF5-47EF-558BEBDA323C}"/>
              </a:ext>
            </a:extLst>
          </p:cNvPr>
          <p:cNvSpPr txBox="1">
            <a:spLocks noChangeArrowheads="1"/>
          </p:cNvSpPr>
          <p:nvPr/>
        </p:nvSpPr>
        <p:spPr bwMode="auto">
          <a:xfrm>
            <a:off x="266700" y="1872020"/>
            <a:ext cx="8610600" cy="4985980"/>
          </a:xfrm>
          <a:prstGeom prst="rect">
            <a:avLst/>
          </a:prstGeom>
          <a:noFill/>
          <a:ln w="9525">
            <a:noFill/>
            <a:miter lim="800000"/>
            <a:headEnd/>
            <a:tailEnd/>
          </a:ln>
        </p:spPr>
        <p:txBody>
          <a:bodyPr wrap="square">
            <a:spAutoFit/>
          </a:bodyPr>
          <a:lstStyle/>
          <a:p>
            <a:r>
              <a:rPr lang="en-US" sz="2000" b="1" dirty="0">
                <a:latin typeface="Verdana" pitchFamily="34" charset="0"/>
              </a:rPr>
              <a:t>How many members are needed to start a club?</a:t>
            </a:r>
          </a:p>
          <a:p>
            <a:r>
              <a:rPr lang="en-US" sz="2000" dirty="0">
                <a:latin typeface="Verdana" pitchFamily="34" charset="0"/>
              </a:rPr>
              <a:t>Its's suggested that the club start with at least 15 members.</a:t>
            </a:r>
          </a:p>
          <a:p>
            <a:endParaRPr lang="en-US" sz="2000" dirty="0">
              <a:latin typeface="Verdana" pitchFamily="34" charset="0"/>
            </a:endParaRPr>
          </a:p>
          <a:p>
            <a:r>
              <a:rPr lang="en-US" sz="2000" b="1" dirty="0">
                <a:latin typeface="Verdana" pitchFamily="34" charset="0"/>
              </a:rPr>
              <a:t>When and how often should a club meet? </a:t>
            </a:r>
          </a:p>
          <a:p>
            <a:r>
              <a:rPr lang="en-US" sz="2000" dirty="0">
                <a:latin typeface="Verdana" pitchFamily="34" charset="0"/>
              </a:rPr>
              <a:t>Most clubs meet during the lunch hour, during recess, before or after school. Club meetings last ½ hour to 45 minutes and clubs meet every other week, or monthly. </a:t>
            </a:r>
          </a:p>
          <a:p>
            <a:endParaRPr lang="en-US" sz="2000" dirty="0">
              <a:latin typeface="Verdana" pitchFamily="34" charset="0"/>
            </a:endParaRPr>
          </a:p>
          <a:p>
            <a:r>
              <a:rPr lang="en-US" sz="2000" b="1" dirty="0">
                <a:latin typeface="Verdana" pitchFamily="34" charset="0"/>
              </a:rPr>
              <a:t>What’s the club structure</a:t>
            </a:r>
          </a:p>
          <a:p>
            <a:r>
              <a:rPr lang="en-US" sz="2000" dirty="0">
                <a:latin typeface="Verdana" pitchFamily="34" charset="0"/>
              </a:rPr>
              <a:t>Club members elect officers (President, Vice President, Secretary &amp; Treasurer)and establish committees. The K-Kids Bylaws offer suggested guidelines for running the club. </a:t>
            </a:r>
          </a:p>
          <a:p>
            <a:endParaRPr lang="en-US" sz="2000" b="1" dirty="0">
              <a:latin typeface="Verdana" pitchFamily="34" charset="0"/>
            </a:endParaRPr>
          </a:p>
          <a:p>
            <a:r>
              <a:rPr lang="en-US" sz="2000" b="1" dirty="0">
                <a:latin typeface="Verdana" pitchFamily="34" charset="0"/>
              </a:rPr>
              <a:t>Visit KiwanisKids.org/FAQ to find the answer to more fun questions. </a:t>
            </a:r>
            <a:endParaRPr lang="en-US" dirty="0">
              <a:latin typeface="Verdana" pitchFamily="34" charset="0"/>
            </a:endParaRPr>
          </a:p>
          <a:p>
            <a:endParaRPr lang="en-US" dirty="0"/>
          </a:p>
        </p:txBody>
      </p:sp>
    </p:spTree>
    <p:custDataLst>
      <p:tags r:id="rId1"/>
    </p:custDataLst>
    <p:extLst>
      <p:ext uri="{BB962C8B-B14F-4D97-AF65-F5344CB8AC3E}">
        <p14:creationId xmlns:p14="http://schemas.microsoft.com/office/powerpoint/2010/main" val="154921352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KKLowRes ai0212_1328©Kiwanis International.jpg">
            <a:extLst>
              <a:ext uri="{FF2B5EF4-FFF2-40B4-BE49-F238E27FC236}">
                <a16:creationId xmlns:a16="http://schemas.microsoft.com/office/drawing/2014/main" id="{0DB46318-7E77-4BA1-B32A-32453F182070}"/>
              </a:ext>
            </a:extLst>
          </p:cNvPr>
          <p:cNvPicPr>
            <a:picLocks noChangeAspect="1"/>
          </p:cNvPicPr>
          <p:nvPr/>
        </p:nvPicPr>
        <p:blipFill>
          <a:blip r:embed="rId3" cstate="print"/>
          <a:stretch>
            <a:fillRect/>
          </a:stretch>
        </p:blipFill>
        <p:spPr>
          <a:xfrm>
            <a:off x="0" y="1676400"/>
            <a:ext cx="3581400" cy="5385565"/>
          </a:xfrm>
          <a:prstGeom prst="rect">
            <a:avLst/>
          </a:prstGeom>
          <a:ln>
            <a:noFill/>
          </a:ln>
          <a:effectLst>
            <a:outerShdw blurRad="292100" dist="139700" dir="2700000" algn="tl" rotWithShape="0">
              <a:srgbClr val="333333">
                <a:alpha val="65000"/>
              </a:srgbClr>
            </a:outerShdw>
          </a:effectLst>
        </p:spPr>
      </p:pic>
      <p:sp>
        <p:nvSpPr>
          <p:cNvPr id="7" name="Rectangle 3">
            <a:extLst>
              <a:ext uri="{FF2B5EF4-FFF2-40B4-BE49-F238E27FC236}">
                <a16:creationId xmlns:a16="http://schemas.microsoft.com/office/drawing/2014/main" id="{D45D1D7A-EFBB-FE8A-CADB-014F0EBC125F}"/>
              </a:ext>
            </a:extLst>
          </p:cNvPr>
          <p:cNvSpPr txBox="1">
            <a:spLocks noChangeArrowheads="1"/>
          </p:cNvSpPr>
          <p:nvPr/>
        </p:nvSpPr>
        <p:spPr bwMode="auto">
          <a:xfrm>
            <a:off x="3962400" y="2133600"/>
            <a:ext cx="4419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  K-Kids teaches members the value of helping others through participation in community service and club activities. </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Arial Unicode MS" pitchFamily="34" charset="-128"/>
              <a:ea typeface="+mn-ea"/>
              <a:cs typeface="+mn-cs"/>
            </a:endParaRPr>
          </a:p>
        </p:txBody>
      </p:sp>
    </p:spTree>
    <p:extLst>
      <p:ext uri="{BB962C8B-B14F-4D97-AF65-F5344CB8AC3E}">
        <p14:creationId xmlns:p14="http://schemas.microsoft.com/office/powerpoint/2010/main" val="2228775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1796562" y="304800"/>
            <a:ext cx="5105400" cy="868362"/>
          </a:xfrm>
        </p:spPr>
        <p:txBody>
          <a:bodyPr>
            <a:normAutofit fontScale="90000"/>
          </a:bodyPr>
          <a:lstStyle/>
          <a:p>
            <a:r>
              <a:rPr lang="en-US" dirty="0"/>
              <a:t>K-Kids Core Values</a:t>
            </a:r>
          </a:p>
        </p:txBody>
      </p:sp>
      <p:sp>
        <p:nvSpPr>
          <p:cNvPr id="3" name="TextBox 17">
            <a:extLst>
              <a:ext uri="{FF2B5EF4-FFF2-40B4-BE49-F238E27FC236}">
                <a16:creationId xmlns:a16="http://schemas.microsoft.com/office/drawing/2014/main" id="{2647BB15-E2D4-4398-8A1C-C2BD7FAB534C}"/>
              </a:ext>
            </a:extLst>
          </p:cNvPr>
          <p:cNvSpPr txBox="1">
            <a:spLocks noChangeArrowheads="1"/>
          </p:cNvSpPr>
          <p:nvPr/>
        </p:nvSpPr>
        <p:spPr bwMode="auto">
          <a:xfrm>
            <a:off x="457200" y="1881295"/>
            <a:ext cx="7315200" cy="4678363"/>
          </a:xfrm>
          <a:prstGeom prst="rect">
            <a:avLst/>
          </a:prstGeom>
          <a:noFill/>
          <a:ln w="9525">
            <a:noFill/>
            <a:miter lim="800000"/>
            <a:headEnd/>
            <a:tailEnd/>
          </a:ln>
        </p:spPr>
        <p:txBody>
          <a:bodyPr>
            <a:spAutoFit/>
          </a:bodyPr>
          <a:lstStyle/>
          <a:p>
            <a:r>
              <a:rPr lang="en-US" sz="2000" b="1" dirty="0">
                <a:latin typeface="Verdana" pitchFamily="34" charset="0"/>
              </a:rPr>
              <a:t>Character building</a:t>
            </a:r>
          </a:p>
          <a:p>
            <a:r>
              <a:rPr lang="en-US" sz="2000" dirty="0">
                <a:latin typeface="Verdana" pitchFamily="34" charset="0"/>
              </a:rPr>
              <a:t>The ability to do the right thing, even when it might be the unpopular choice. </a:t>
            </a:r>
          </a:p>
          <a:p>
            <a:endParaRPr lang="en-US" sz="2000" dirty="0">
              <a:latin typeface="Verdana" pitchFamily="34" charset="0"/>
            </a:endParaRPr>
          </a:p>
          <a:p>
            <a:r>
              <a:rPr lang="en-US" sz="2000" b="1" dirty="0">
                <a:latin typeface="Verdana" pitchFamily="34" charset="0"/>
              </a:rPr>
              <a:t>Leadership</a:t>
            </a:r>
          </a:p>
          <a:p>
            <a:r>
              <a:rPr lang="en-US" sz="2000" dirty="0">
                <a:latin typeface="Verdana" pitchFamily="34" charset="0"/>
              </a:rPr>
              <a:t>The ability to listen, communicate, serve and guide others. </a:t>
            </a:r>
          </a:p>
          <a:p>
            <a:endParaRPr lang="en-US" sz="2000" dirty="0">
              <a:latin typeface="Verdana" pitchFamily="34" charset="0"/>
            </a:endParaRPr>
          </a:p>
          <a:p>
            <a:r>
              <a:rPr lang="en-US" sz="2000" b="1" dirty="0">
                <a:latin typeface="Verdana" pitchFamily="34" charset="0"/>
              </a:rPr>
              <a:t>Inclusiveness</a:t>
            </a:r>
          </a:p>
          <a:p>
            <a:r>
              <a:rPr lang="en-US" sz="2000" dirty="0">
                <a:latin typeface="Verdana" pitchFamily="34" charset="0"/>
              </a:rPr>
              <a:t>Accepting and welcoming the differences in others. </a:t>
            </a:r>
          </a:p>
          <a:p>
            <a:endParaRPr lang="en-US" sz="2000" b="1" dirty="0">
              <a:latin typeface="Verdana" pitchFamily="34" charset="0"/>
            </a:endParaRPr>
          </a:p>
          <a:p>
            <a:r>
              <a:rPr lang="en-US" sz="2000" b="1" dirty="0">
                <a:latin typeface="Verdana" pitchFamily="34" charset="0"/>
              </a:rPr>
              <a:t>Caring</a:t>
            </a:r>
          </a:p>
          <a:p>
            <a:r>
              <a:rPr lang="en-US" sz="2000" dirty="0">
                <a:latin typeface="Verdana" pitchFamily="34" charset="0"/>
              </a:rPr>
              <a:t>The act of being concerned about or interested in another person or situation.</a:t>
            </a:r>
            <a:endParaRPr lang="en-US" dirty="0">
              <a:latin typeface="Verdana" pitchFamily="34" charset="0"/>
            </a:endParaRPr>
          </a:p>
          <a:p>
            <a:endParaRPr lang="en-US" dirty="0"/>
          </a:p>
        </p:txBody>
      </p:sp>
    </p:spTree>
    <p:extLst>
      <p:ext uri="{BB962C8B-B14F-4D97-AF65-F5344CB8AC3E}">
        <p14:creationId xmlns:p14="http://schemas.microsoft.com/office/powerpoint/2010/main" val="3672620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2133600" y="152400"/>
            <a:ext cx="5105400" cy="868362"/>
          </a:xfrm>
        </p:spPr>
        <p:txBody>
          <a:bodyPr>
            <a:normAutofit/>
          </a:bodyPr>
          <a:lstStyle/>
          <a:p>
            <a:r>
              <a:rPr lang="en-US" dirty="0"/>
              <a:t>K-Kids Pledge</a:t>
            </a:r>
          </a:p>
        </p:txBody>
      </p:sp>
      <p:sp>
        <p:nvSpPr>
          <p:cNvPr id="3" name="TextBox 17">
            <a:extLst>
              <a:ext uri="{FF2B5EF4-FFF2-40B4-BE49-F238E27FC236}">
                <a16:creationId xmlns:a16="http://schemas.microsoft.com/office/drawing/2014/main" id="{2647BB15-E2D4-4398-8A1C-C2BD7FAB534C}"/>
              </a:ext>
            </a:extLst>
          </p:cNvPr>
          <p:cNvSpPr txBox="1">
            <a:spLocks noChangeArrowheads="1"/>
          </p:cNvSpPr>
          <p:nvPr/>
        </p:nvSpPr>
        <p:spPr bwMode="auto">
          <a:xfrm>
            <a:off x="914400" y="2514600"/>
            <a:ext cx="7391400" cy="3046988"/>
          </a:xfrm>
          <a:prstGeom prst="rect">
            <a:avLst/>
          </a:prstGeom>
          <a:noFill/>
          <a:ln w="9525">
            <a:noFill/>
            <a:miter lim="800000"/>
            <a:headEnd/>
            <a:tailEnd/>
          </a:ln>
        </p:spPr>
        <p:txBody>
          <a:bodyPr wrap="square">
            <a:spAutoFit/>
          </a:bodyPr>
          <a:lstStyle/>
          <a:p>
            <a:r>
              <a:rPr lang="en-US" sz="3200" b="0" i="0" dirty="0">
                <a:solidFill>
                  <a:srgbClr val="23272C"/>
                </a:solidFill>
                <a:effectLst/>
                <a:latin typeface="Verdana" panose="020B0604030504040204" pitchFamily="34" charset="0"/>
                <a:ea typeface="Verdana" panose="020B0604030504040204" pitchFamily="34" charset="0"/>
              </a:rPr>
              <a:t>As a K-Kid, I promise to serve my neighborhood and my school. </a:t>
            </a:r>
          </a:p>
          <a:p>
            <a:r>
              <a:rPr lang="en-US" sz="3200" b="0" i="0" dirty="0">
                <a:solidFill>
                  <a:srgbClr val="23272C"/>
                </a:solidFill>
                <a:effectLst/>
                <a:latin typeface="Verdana" panose="020B0604030504040204" pitchFamily="34" charset="0"/>
                <a:ea typeface="Verdana" panose="020B0604030504040204" pitchFamily="34" charset="0"/>
              </a:rPr>
              <a:t>I will show respect toward my environment, and I will try to make the world a better place in which to live.</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12234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457200" y="228600"/>
            <a:ext cx="8229600" cy="868362"/>
          </a:xfrm>
        </p:spPr>
        <p:txBody>
          <a:bodyPr>
            <a:normAutofit fontScale="90000"/>
          </a:bodyPr>
          <a:lstStyle/>
          <a:p>
            <a:pPr algn="ctr"/>
            <a:r>
              <a:rPr lang="en-US" dirty="0"/>
              <a:t>How do K-Kids help </a:t>
            </a:r>
            <a:br>
              <a:rPr lang="en-US" dirty="0"/>
            </a:br>
            <a:r>
              <a:rPr lang="en-US" dirty="0"/>
              <a:t>the school &amp; community?</a:t>
            </a:r>
          </a:p>
        </p:txBody>
      </p:sp>
      <p:pic>
        <p:nvPicPr>
          <p:cNvPr id="7" name="Picture 6" descr="A group of people posing for the camera&#10;&#10;Description automatically generated">
            <a:extLst>
              <a:ext uri="{FF2B5EF4-FFF2-40B4-BE49-F238E27FC236}">
                <a16:creationId xmlns:a16="http://schemas.microsoft.com/office/drawing/2014/main" id="{D916B270-2A4B-1F5B-A30E-59C9142C3492}"/>
              </a:ext>
            </a:extLst>
          </p:cNvPr>
          <p:cNvPicPr>
            <a:picLocks noChangeAspect="1"/>
          </p:cNvPicPr>
          <p:nvPr/>
        </p:nvPicPr>
        <p:blipFill rotWithShape="1">
          <a:blip r:embed="rId3">
            <a:extLst>
              <a:ext uri="{28A0092B-C50C-407E-A947-70E740481C1C}">
                <a14:useLocalDpi xmlns:a14="http://schemas.microsoft.com/office/drawing/2010/main" val="0"/>
              </a:ext>
            </a:extLst>
          </a:blip>
          <a:srcRect t="4624" b="26897"/>
          <a:stretch/>
        </p:blipFill>
        <p:spPr>
          <a:xfrm>
            <a:off x="0" y="1560402"/>
            <a:ext cx="9204701" cy="6303220"/>
          </a:xfrm>
          <a:prstGeom prst="rect">
            <a:avLst/>
          </a:prstGeom>
        </p:spPr>
      </p:pic>
    </p:spTree>
    <p:extLst>
      <p:ext uri="{BB962C8B-B14F-4D97-AF65-F5344CB8AC3E}">
        <p14:creationId xmlns:p14="http://schemas.microsoft.com/office/powerpoint/2010/main" val="4023506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2209800" y="255587"/>
            <a:ext cx="5105400" cy="868362"/>
          </a:xfrm>
        </p:spPr>
        <p:txBody>
          <a:bodyPr>
            <a:normAutofit/>
          </a:bodyPr>
          <a:lstStyle/>
          <a:p>
            <a:r>
              <a:rPr lang="en-US" dirty="0"/>
              <a:t>Service to School</a:t>
            </a:r>
          </a:p>
        </p:txBody>
      </p:sp>
      <p:pic>
        <p:nvPicPr>
          <p:cNvPr id="4" name="Picture 3" descr="Lakeshore Weekend for Kids #3.jpg">
            <a:extLst>
              <a:ext uri="{FF2B5EF4-FFF2-40B4-BE49-F238E27FC236}">
                <a16:creationId xmlns:a16="http://schemas.microsoft.com/office/drawing/2014/main" id="{5F9A0559-BFC9-DE3A-C7AF-F8461DD97E28}"/>
              </a:ext>
            </a:extLst>
          </p:cNvPr>
          <p:cNvPicPr>
            <a:picLocks noChangeAspect="1"/>
          </p:cNvPicPr>
          <p:nvPr/>
        </p:nvPicPr>
        <p:blipFill>
          <a:blip r:embed="rId3" cstate="print"/>
          <a:stretch>
            <a:fillRect/>
          </a:stretch>
        </p:blipFill>
        <p:spPr>
          <a:xfrm>
            <a:off x="1752600" y="1752600"/>
            <a:ext cx="5421175" cy="4065882"/>
          </a:xfrm>
          <a:prstGeom prst="rect">
            <a:avLst/>
          </a:prstGeom>
          <a:ln>
            <a:noFill/>
          </a:ln>
          <a:effectLst>
            <a:outerShdw blurRad="292100" dist="139700" dir="2700000" algn="tl" rotWithShape="0">
              <a:srgbClr val="333333">
                <a:alpha val="65000"/>
              </a:srgbClr>
            </a:outerShdw>
          </a:effectLst>
        </p:spPr>
      </p:pic>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36164" y="6005921"/>
            <a:ext cx="9180163" cy="707886"/>
          </a:xfrm>
          <a:prstGeom prst="rect">
            <a:avLst/>
          </a:prstGeom>
          <a:solidFill>
            <a:srgbClr val="92BE5E"/>
          </a:solidFill>
          <a:ln w="9525">
            <a:noFill/>
            <a:miter lim="800000"/>
            <a:headEnd/>
            <a:tailEnd/>
          </a:ln>
        </p:spPr>
        <p:txBody>
          <a:bodyPr wrap="square">
            <a:spAutoFit/>
          </a:bodyPr>
          <a:lstStyle/>
          <a:p>
            <a:r>
              <a:rPr lang="en-US" sz="4000" dirty="0">
                <a:latin typeface="Verdana" pitchFamily="34" charset="0"/>
              </a:rPr>
              <a:t>        Helping at the school fair.</a:t>
            </a:r>
          </a:p>
        </p:txBody>
      </p:sp>
    </p:spTree>
    <p:extLst>
      <p:ext uri="{BB962C8B-B14F-4D97-AF65-F5344CB8AC3E}">
        <p14:creationId xmlns:p14="http://schemas.microsoft.com/office/powerpoint/2010/main" val="1870657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43912" y="6012791"/>
            <a:ext cx="9180163" cy="661720"/>
          </a:xfrm>
          <a:prstGeom prst="rect">
            <a:avLst/>
          </a:prstGeom>
          <a:solidFill>
            <a:srgbClr val="92BE5E"/>
          </a:solidFill>
          <a:ln w="9525">
            <a:noFill/>
            <a:miter lim="800000"/>
            <a:headEnd/>
            <a:tailEnd/>
          </a:ln>
        </p:spPr>
        <p:txBody>
          <a:bodyPr wrap="square">
            <a:spAutoFit/>
          </a:bodyPr>
          <a:lstStyle/>
          <a:p>
            <a:r>
              <a:rPr lang="en-US" sz="3700" dirty="0">
                <a:latin typeface="Verdana" pitchFamily="34" charset="0"/>
              </a:rPr>
              <a:t>     Painting the school playground.</a:t>
            </a:r>
          </a:p>
        </p:txBody>
      </p:sp>
      <p:pic>
        <p:nvPicPr>
          <p:cNvPr id="7" name="Picture 6" descr="IMG_4769-sa.jpg">
            <a:extLst>
              <a:ext uri="{FF2B5EF4-FFF2-40B4-BE49-F238E27FC236}">
                <a16:creationId xmlns:a16="http://schemas.microsoft.com/office/drawing/2014/main" id="{1E0E092F-4AF9-425A-19CF-2BB47879A806}"/>
              </a:ext>
            </a:extLst>
          </p:cNvPr>
          <p:cNvPicPr>
            <a:picLocks noChangeAspect="1"/>
          </p:cNvPicPr>
          <p:nvPr/>
        </p:nvPicPr>
        <p:blipFill>
          <a:blip r:embed="rId3" cstate="print"/>
          <a:stretch>
            <a:fillRect/>
          </a:stretch>
        </p:blipFill>
        <p:spPr>
          <a:xfrm>
            <a:off x="1621994" y="1828800"/>
            <a:ext cx="5848350" cy="38989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1723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1442418" y="237970"/>
            <a:ext cx="6223000" cy="868362"/>
          </a:xfrm>
        </p:spPr>
        <p:txBody>
          <a:bodyPr>
            <a:normAutofit/>
          </a:bodyPr>
          <a:lstStyle/>
          <a:p>
            <a:r>
              <a:rPr lang="en-US" dirty="0"/>
              <a:t>K-Kids to Community</a:t>
            </a:r>
          </a:p>
        </p:txBody>
      </p:sp>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36163" y="6088991"/>
            <a:ext cx="9180163" cy="661720"/>
          </a:xfrm>
          <a:prstGeom prst="rect">
            <a:avLst/>
          </a:prstGeom>
          <a:solidFill>
            <a:srgbClr val="92BE5E"/>
          </a:solidFill>
          <a:ln w="9525">
            <a:noFill/>
            <a:miter lim="800000"/>
            <a:headEnd/>
            <a:tailEnd/>
          </a:ln>
        </p:spPr>
        <p:txBody>
          <a:bodyPr wrap="square">
            <a:spAutoFit/>
          </a:bodyPr>
          <a:lstStyle/>
          <a:p>
            <a:r>
              <a:rPr lang="en-US" sz="3700" dirty="0">
                <a:latin typeface="Verdana" pitchFamily="34" charset="0"/>
              </a:rPr>
              <a:t>  Making greeting cards for veterans.</a:t>
            </a:r>
          </a:p>
        </p:txBody>
      </p:sp>
      <p:pic>
        <p:nvPicPr>
          <p:cNvPr id="3" name="Picture 2" descr="yP1110530.JPG">
            <a:extLst>
              <a:ext uri="{FF2B5EF4-FFF2-40B4-BE49-F238E27FC236}">
                <a16:creationId xmlns:a16="http://schemas.microsoft.com/office/drawing/2014/main" id="{7D98AB24-D66C-77A5-5139-CDEF5525D4E9}"/>
              </a:ext>
            </a:extLst>
          </p:cNvPr>
          <p:cNvPicPr>
            <a:picLocks noChangeAspect="1"/>
          </p:cNvPicPr>
          <p:nvPr/>
        </p:nvPicPr>
        <p:blipFill>
          <a:blip r:embed="rId3" cstate="print"/>
          <a:stretch>
            <a:fillRect/>
          </a:stretch>
        </p:blipFill>
        <p:spPr>
          <a:xfrm>
            <a:off x="1676400" y="1752600"/>
            <a:ext cx="5384800" cy="4038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5013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18082" y="6019800"/>
            <a:ext cx="9180163" cy="661720"/>
          </a:xfrm>
          <a:prstGeom prst="rect">
            <a:avLst/>
          </a:prstGeom>
          <a:solidFill>
            <a:srgbClr val="92BE5E"/>
          </a:solidFill>
          <a:ln w="9525">
            <a:noFill/>
            <a:miter lim="800000"/>
            <a:headEnd/>
            <a:tailEnd/>
          </a:ln>
        </p:spPr>
        <p:txBody>
          <a:bodyPr wrap="square">
            <a:spAutoFit/>
          </a:bodyPr>
          <a:lstStyle/>
          <a:p>
            <a:r>
              <a:rPr lang="en-US" sz="3700" dirty="0">
                <a:latin typeface="Verdana" pitchFamily="34" charset="0"/>
              </a:rPr>
              <a:t>  Providing gifts during the holidays.</a:t>
            </a:r>
          </a:p>
        </p:txBody>
      </p:sp>
      <p:pic>
        <p:nvPicPr>
          <p:cNvPr id="4" name="Picture 3" descr="kkids during holiday.JPG">
            <a:extLst>
              <a:ext uri="{FF2B5EF4-FFF2-40B4-BE49-F238E27FC236}">
                <a16:creationId xmlns:a16="http://schemas.microsoft.com/office/drawing/2014/main" id="{8F2C869B-64E4-4B3B-BA30-2F31AB408233}"/>
              </a:ext>
            </a:extLst>
          </p:cNvPr>
          <p:cNvPicPr>
            <a:picLocks noChangeAspect="1"/>
          </p:cNvPicPr>
          <p:nvPr/>
        </p:nvPicPr>
        <p:blipFill>
          <a:blip r:embed="rId3" cstate="print"/>
          <a:stretch>
            <a:fillRect/>
          </a:stretch>
        </p:blipFill>
        <p:spPr>
          <a:xfrm>
            <a:off x="1600201" y="1905000"/>
            <a:ext cx="5715000" cy="381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6124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2">
            <a:extLst>
              <a:ext uri="{FF2B5EF4-FFF2-40B4-BE49-F238E27FC236}">
                <a16:creationId xmlns:a16="http://schemas.microsoft.com/office/drawing/2014/main" id="{8E8835F1-78F5-C034-6DD4-770680B8D3E5}"/>
              </a:ext>
            </a:extLst>
          </p:cNvPr>
          <p:cNvSpPr txBox="1">
            <a:spLocks noChangeArrowheads="1"/>
          </p:cNvSpPr>
          <p:nvPr/>
        </p:nvSpPr>
        <p:spPr bwMode="auto">
          <a:xfrm>
            <a:off x="-43912" y="6088991"/>
            <a:ext cx="9180163" cy="661720"/>
          </a:xfrm>
          <a:prstGeom prst="rect">
            <a:avLst/>
          </a:prstGeom>
          <a:solidFill>
            <a:srgbClr val="92BE5E"/>
          </a:solidFill>
          <a:ln w="9525">
            <a:noFill/>
            <a:miter lim="800000"/>
            <a:headEnd/>
            <a:tailEnd/>
          </a:ln>
        </p:spPr>
        <p:txBody>
          <a:bodyPr wrap="square">
            <a:spAutoFit/>
          </a:bodyPr>
          <a:lstStyle/>
          <a:p>
            <a:r>
              <a:rPr lang="en-US" sz="3700" dirty="0">
                <a:latin typeface="Verdana" pitchFamily="34" charset="0"/>
              </a:rPr>
              <a:t>  Providing water during a 10-K run.</a:t>
            </a:r>
          </a:p>
        </p:txBody>
      </p:sp>
      <p:pic>
        <p:nvPicPr>
          <p:cNvPr id="3" name="Content Placeholder 7" descr="milamtupelo2.jpg">
            <a:extLst>
              <a:ext uri="{FF2B5EF4-FFF2-40B4-BE49-F238E27FC236}">
                <a16:creationId xmlns:a16="http://schemas.microsoft.com/office/drawing/2014/main" id="{863C3004-9A6B-0796-A226-0EB7D30CF2A5}"/>
              </a:ext>
            </a:extLst>
          </p:cNvPr>
          <p:cNvPicPr>
            <a:picLocks noGrp="1" noChangeAspect="1"/>
          </p:cNvPicPr>
          <p:nvPr>
            <p:ph idx="1"/>
          </p:nvPr>
        </p:nvPicPr>
        <p:blipFill>
          <a:blip r:embed="rId3" cstate="print"/>
          <a:stretch>
            <a:fillRect/>
          </a:stretch>
        </p:blipFill>
        <p:spPr>
          <a:xfrm>
            <a:off x="1676400" y="1752600"/>
            <a:ext cx="5384800" cy="4038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5562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457200" y="1752600"/>
            <a:ext cx="8458200" cy="4572000"/>
          </a:xfrm>
        </p:spPr>
        <p:txBody>
          <a:bodyPr>
            <a:normAutofit/>
          </a:bodyPr>
          <a:lstStyle/>
          <a:p>
            <a:pPr marL="514350" lvl="1" indent="-514350">
              <a:lnSpc>
                <a:spcPct val="120000"/>
              </a:lnSpc>
              <a:spcBef>
                <a:spcPts val="0"/>
              </a:spcBef>
              <a:spcAft>
                <a:spcPts val="0"/>
              </a:spcAft>
              <a:buNone/>
            </a:pPr>
            <a:endParaRPr lang="en-US" sz="3300" dirty="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dirty="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dirty="0">
              <a:solidFill>
                <a:srgbClr val="0070C0"/>
              </a:solidFill>
              <a:latin typeface="Arial" pitchFamily="34" charset="0"/>
              <a:cs typeface="Arial" pitchFamily="34" charset="0"/>
            </a:endParaRPr>
          </a:p>
          <a:p>
            <a:pPr marL="514350" lvl="1" indent="-514350">
              <a:lnSpc>
                <a:spcPct val="120000"/>
              </a:lnSpc>
              <a:spcBef>
                <a:spcPts val="0"/>
              </a:spcBef>
              <a:spcAft>
                <a:spcPts val="0"/>
              </a:spcAft>
              <a:buFont typeface="+mj-lt"/>
              <a:buAutoNum type="arabicPeriod" startAt="2"/>
            </a:pPr>
            <a:endParaRPr lang="en-US" sz="3300" dirty="0">
              <a:solidFill>
                <a:srgbClr val="0070C0"/>
              </a:solidFill>
              <a:latin typeface="Arial" pitchFamily="34" charset="0"/>
              <a:cs typeface="Arial" pitchFamily="34" charset="0"/>
            </a:endParaRPr>
          </a:p>
          <a:p>
            <a:pPr marL="0" lvl="1" indent="0">
              <a:lnSpc>
                <a:spcPct val="120000"/>
              </a:lnSpc>
              <a:spcBef>
                <a:spcPts val="0"/>
              </a:spcBef>
              <a:spcAft>
                <a:spcPts val="0"/>
              </a:spcAft>
              <a:buNone/>
            </a:pPr>
            <a:endParaRPr lang="en-US" sz="2800" i="1" dirty="0">
              <a:solidFill>
                <a:srgbClr val="0079C1"/>
              </a:solidFill>
              <a:latin typeface="Arial" pitchFamily="34" charset="0"/>
              <a:cs typeface="Arial" pitchFamily="34" charset="0"/>
            </a:endParaRPr>
          </a:p>
        </p:txBody>
      </p:sp>
      <p:pic>
        <p:nvPicPr>
          <p:cNvPr id="1028" name="Picture 4" descr="C:\Documents and Settings\soap168\Local Settings\Temporary Internet Files\Content.IE5\ZE2FNHAN\MP900439452[1].jpg"/>
          <p:cNvPicPr>
            <a:picLocks noChangeAspect="1" noChangeArrowheads="1"/>
          </p:cNvPicPr>
          <p:nvPr/>
        </p:nvPicPr>
        <p:blipFill>
          <a:blip r:embed="rId4" cstate="print"/>
          <a:srcRect/>
          <a:stretch>
            <a:fillRect/>
          </a:stretch>
        </p:blipFill>
        <p:spPr bwMode="auto">
          <a:xfrm>
            <a:off x="1084" y="2721196"/>
            <a:ext cx="5216681" cy="3865372"/>
          </a:xfrm>
          <a:prstGeom prst="rect">
            <a:avLst/>
          </a:prstGeom>
          <a:noFill/>
        </p:spPr>
      </p:pic>
      <p:sp>
        <p:nvSpPr>
          <p:cNvPr id="7" name="Oval Callout 6"/>
          <p:cNvSpPr/>
          <p:nvPr/>
        </p:nvSpPr>
        <p:spPr>
          <a:xfrm>
            <a:off x="3429000" y="241724"/>
            <a:ext cx="5711981" cy="3720675"/>
          </a:xfrm>
          <a:prstGeom prst="wedgeEllipseCallout">
            <a:avLst>
              <a:gd name="adj1" fmla="val -53924"/>
              <a:gd name="adj2" fmla="val 4785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8" name="TextBox 7"/>
          <p:cNvSpPr txBox="1"/>
          <p:nvPr/>
        </p:nvSpPr>
        <p:spPr>
          <a:xfrm>
            <a:off x="4170088" y="533400"/>
            <a:ext cx="4493465" cy="3908762"/>
          </a:xfrm>
          <a:prstGeom prst="rect">
            <a:avLst/>
          </a:prstGeom>
          <a:noFill/>
        </p:spPr>
        <p:txBody>
          <a:bodyPr wrap="square" lIns="91440" tIns="45720" rIns="91440" bIns="45720" rtlCol="0" anchor="t">
            <a:spAutoFit/>
          </a:bodyPr>
          <a:lstStyle/>
          <a:p>
            <a:pPr algn="ctr"/>
            <a:r>
              <a:rPr lang="en-US" sz="4400" b="1" dirty="0">
                <a:solidFill>
                  <a:schemeClr val="bg1"/>
                </a:solidFill>
              </a:rPr>
              <a:t>Involvement in </a:t>
            </a:r>
          </a:p>
          <a:p>
            <a:pPr algn="ctr"/>
            <a:r>
              <a:rPr lang="en-US" sz="4400" b="1" dirty="0">
                <a:solidFill>
                  <a:schemeClr val="bg1"/>
                </a:solidFill>
              </a:rPr>
              <a:t>K-Kids helps students and their communities  thrive!</a:t>
            </a:r>
            <a:endParaRPr lang="en-US" sz="2800" b="1" dirty="0">
              <a:solidFill>
                <a:schemeClr val="bg1"/>
              </a:solidFill>
              <a:cs typeface="Calibri"/>
            </a:endParaRPr>
          </a:p>
          <a:p>
            <a:r>
              <a:rPr lang="en-US" sz="2800" b="1" dirty="0">
                <a:solidFill>
                  <a:schemeClr val="bg1"/>
                </a:solidFill>
              </a:rPr>
              <a:t> </a:t>
            </a:r>
          </a:p>
        </p:txBody>
      </p:sp>
      <p:sp>
        <p:nvSpPr>
          <p:cNvPr id="9" name="Rectangle 8"/>
          <p:cNvSpPr/>
          <p:nvPr/>
        </p:nvSpPr>
        <p:spPr>
          <a:xfrm>
            <a:off x="6705600" y="5715000"/>
            <a:ext cx="2438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203801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1493003" y="211353"/>
            <a:ext cx="6019800" cy="868362"/>
          </a:xfrm>
        </p:spPr>
        <p:txBody>
          <a:bodyPr>
            <a:normAutofit/>
          </a:bodyPr>
          <a:lstStyle/>
          <a:p>
            <a:r>
              <a:rPr lang="en-US" dirty="0"/>
              <a:t>K-Kids Club Support</a:t>
            </a:r>
          </a:p>
        </p:txBody>
      </p:sp>
      <p:pic>
        <p:nvPicPr>
          <p:cNvPr id="8" name="Picture 7" descr="A picture containing person&#10;&#10;Description automatically generated">
            <a:extLst>
              <a:ext uri="{FF2B5EF4-FFF2-40B4-BE49-F238E27FC236}">
                <a16:creationId xmlns:a16="http://schemas.microsoft.com/office/drawing/2014/main" id="{303F45C4-39C1-49AC-F374-44CEF52F2B06}"/>
              </a:ext>
            </a:extLst>
          </p:cNvPr>
          <p:cNvPicPr>
            <a:picLocks noChangeAspect="1"/>
          </p:cNvPicPr>
          <p:nvPr/>
        </p:nvPicPr>
        <p:blipFill rotWithShape="1">
          <a:blip r:embed="rId3">
            <a:extLst>
              <a:ext uri="{28A0092B-C50C-407E-A947-70E740481C1C}">
                <a14:useLocalDpi xmlns:a14="http://schemas.microsoft.com/office/drawing/2010/main" val="0"/>
              </a:ext>
            </a:extLst>
          </a:blip>
          <a:srcRect t="8238"/>
          <a:stretch/>
        </p:blipFill>
        <p:spPr>
          <a:xfrm>
            <a:off x="0" y="1219200"/>
            <a:ext cx="9144000" cy="8343544"/>
          </a:xfrm>
          <a:prstGeom prst="rect">
            <a:avLst/>
          </a:prstGeom>
        </p:spPr>
      </p:pic>
      <p:sp>
        <p:nvSpPr>
          <p:cNvPr id="4" name="Text Placeholder 10">
            <a:extLst>
              <a:ext uri="{FF2B5EF4-FFF2-40B4-BE49-F238E27FC236}">
                <a16:creationId xmlns:a16="http://schemas.microsoft.com/office/drawing/2014/main" id="{F5512CA2-3C5F-10AD-BF4D-3A2ED397179A}"/>
              </a:ext>
            </a:extLst>
          </p:cNvPr>
          <p:cNvSpPr txBox="1">
            <a:spLocks/>
          </p:cNvSpPr>
          <p:nvPr/>
        </p:nvSpPr>
        <p:spPr>
          <a:xfrm>
            <a:off x="3505200" y="3276600"/>
            <a:ext cx="5257800" cy="2514600"/>
          </a:xfrm>
          <a:prstGeom prst="rect">
            <a:avLst/>
          </a:prstGeom>
          <a:solidFill>
            <a:srgbClr val="92D050"/>
          </a:solidFill>
        </p:spPr>
        <p:txBody>
          <a:bodyPr/>
          <a:lstStyle>
            <a:lvl1pPr marL="342900" indent="-342900" algn="l" defTabSz="914400" rtl="0" eaLnBrk="1" latinLnBrk="0" hangingPunct="1">
              <a:spcBef>
                <a:spcPct val="20000"/>
              </a:spcBef>
              <a:buSzPct val="85000"/>
              <a:buFont typeface="Wingdings 2" pitchFamily="18" charset="2"/>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800" dirty="0">
                <a:latin typeface="Verdana" panose="020B0604030504040204" pitchFamily="34" charset="0"/>
                <a:ea typeface="Verdana" panose="020B0604030504040204" pitchFamily="34" charset="0"/>
              </a:rPr>
              <a:t>How does Kiwanis support K-Kids?</a:t>
            </a:r>
            <a:endParaRPr lang="en-US" dirty="0">
              <a:latin typeface="Verdana" panose="020B0604030504040204" pitchFamily="34" charset="0"/>
              <a:ea typeface="Verdana" panose="020B0604030504040204" pitchFamily="34" charset="0"/>
            </a:endParaRPr>
          </a:p>
          <a:p>
            <a:pPr marL="0" indent="0">
              <a:buNone/>
            </a:pPr>
            <a:endParaRPr lang="en-US" dirty="0">
              <a:latin typeface="Verdana" panose="020B0604030504040204" pitchFamily="34" charset="0"/>
              <a:ea typeface="Verdana" panose="020B0604030504040204" pitchFamily="34" charset="0"/>
            </a:endParaRPr>
          </a:p>
          <a:p>
            <a:pPr marL="0" indent="0">
              <a:buNone/>
            </a:pPr>
            <a:endParaRPr lang="en-US" dirty="0">
              <a:latin typeface="Verdana" panose="020B0604030504040204" pitchFamily="34" charset="0"/>
              <a:ea typeface="Verdana" panose="020B0604030504040204" pitchFamily="34" charset="0"/>
            </a:endParaRPr>
          </a:p>
          <a:p>
            <a:pPr marL="0" indent="0">
              <a:buNone/>
            </a:pPr>
            <a:r>
              <a:rPr lang="en-US"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587451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1350623" y="125788"/>
            <a:ext cx="6841354" cy="868362"/>
          </a:xfrm>
        </p:spPr>
        <p:txBody>
          <a:bodyPr>
            <a:normAutofit/>
          </a:bodyPr>
          <a:lstStyle/>
          <a:p>
            <a:r>
              <a:rPr lang="en-US" dirty="0"/>
              <a:t>Kiwanis International</a:t>
            </a:r>
          </a:p>
        </p:txBody>
      </p:sp>
      <p:pic>
        <p:nvPicPr>
          <p:cNvPr id="7" name="Picture 6" descr="Logo&#10;&#10;Description automatically generated">
            <a:extLst>
              <a:ext uri="{FF2B5EF4-FFF2-40B4-BE49-F238E27FC236}">
                <a16:creationId xmlns:a16="http://schemas.microsoft.com/office/drawing/2014/main" id="{443DC277-A6A7-A5E8-1DA8-FE9EA8A78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3527" y="2819400"/>
            <a:ext cx="2216945" cy="2157984"/>
          </a:xfrm>
          <a:prstGeom prst="rect">
            <a:avLst/>
          </a:prstGeom>
        </p:spPr>
      </p:pic>
      <p:sp>
        <p:nvSpPr>
          <p:cNvPr id="8" name="TextBox 7">
            <a:extLst>
              <a:ext uri="{FF2B5EF4-FFF2-40B4-BE49-F238E27FC236}">
                <a16:creationId xmlns:a16="http://schemas.microsoft.com/office/drawing/2014/main" id="{459EE01E-AA58-39D2-862A-4EC2497BE5EA}"/>
              </a:ext>
            </a:extLst>
          </p:cNvPr>
          <p:cNvSpPr txBox="1"/>
          <p:nvPr/>
        </p:nvSpPr>
        <p:spPr>
          <a:xfrm>
            <a:off x="1910392" y="1857645"/>
            <a:ext cx="6281585" cy="369332"/>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Dedicated staff develop K-Kids programming.</a:t>
            </a:r>
          </a:p>
        </p:txBody>
      </p:sp>
      <p:sp>
        <p:nvSpPr>
          <p:cNvPr id="9" name="TextBox 8">
            <a:extLst>
              <a:ext uri="{FF2B5EF4-FFF2-40B4-BE49-F238E27FC236}">
                <a16:creationId xmlns:a16="http://schemas.microsoft.com/office/drawing/2014/main" id="{C0BB4CD5-1C24-8C95-B904-9B008464F600}"/>
              </a:ext>
            </a:extLst>
          </p:cNvPr>
          <p:cNvSpPr txBox="1"/>
          <p:nvPr/>
        </p:nvSpPr>
        <p:spPr>
          <a:xfrm>
            <a:off x="6046986" y="2514377"/>
            <a:ext cx="2735727" cy="369332"/>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Website resources.</a:t>
            </a:r>
          </a:p>
        </p:txBody>
      </p:sp>
      <p:sp>
        <p:nvSpPr>
          <p:cNvPr id="10" name="TextBox 9">
            <a:extLst>
              <a:ext uri="{FF2B5EF4-FFF2-40B4-BE49-F238E27FC236}">
                <a16:creationId xmlns:a16="http://schemas.microsoft.com/office/drawing/2014/main" id="{A8A04777-3221-1033-DDB8-217D96528821}"/>
              </a:ext>
            </a:extLst>
          </p:cNvPr>
          <p:cNvSpPr txBox="1"/>
          <p:nvPr/>
        </p:nvSpPr>
        <p:spPr>
          <a:xfrm>
            <a:off x="6006949" y="5230971"/>
            <a:ext cx="2887001" cy="369332"/>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Advisor training.</a:t>
            </a:r>
          </a:p>
        </p:txBody>
      </p:sp>
      <p:sp>
        <p:nvSpPr>
          <p:cNvPr id="11" name="TextBox 10">
            <a:extLst>
              <a:ext uri="{FF2B5EF4-FFF2-40B4-BE49-F238E27FC236}">
                <a16:creationId xmlns:a16="http://schemas.microsoft.com/office/drawing/2014/main" id="{2D2A7679-D8A3-9D88-6663-A4FAED1FC5FC}"/>
              </a:ext>
            </a:extLst>
          </p:cNvPr>
          <p:cNvSpPr txBox="1"/>
          <p:nvPr/>
        </p:nvSpPr>
        <p:spPr>
          <a:xfrm>
            <a:off x="361284" y="2466299"/>
            <a:ext cx="3102243" cy="646331"/>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Monthly advisor </a:t>
            </a:r>
          </a:p>
          <a:p>
            <a:r>
              <a:rPr lang="en-US" b="1" dirty="0">
                <a:latin typeface="Verdana" panose="020B0604030504040204" pitchFamily="34" charset="0"/>
                <a:ea typeface="Verdana" panose="020B0604030504040204" pitchFamily="34" charset="0"/>
              </a:rPr>
              <a:t>e-newsletters.</a:t>
            </a:r>
          </a:p>
        </p:txBody>
      </p:sp>
      <p:sp>
        <p:nvSpPr>
          <p:cNvPr id="12" name="TextBox 11">
            <a:extLst>
              <a:ext uri="{FF2B5EF4-FFF2-40B4-BE49-F238E27FC236}">
                <a16:creationId xmlns:a16="http://schemas.microsoft.com/office/drawing/2014/main" id="{95C2E933-1268-86AD-1130-0E3DCAC80774}"/>
              </a:ext>
            </a:extLst>
          </p:cNvPr>
          <p:cNvSpPr txBox="1"/>
          <p:nvPr/>
        </p:nvSpPr>
        <p:spPr>
          <a:xfrm>
            <a:off x="120111" y="3492729"/>
            <a:ext cx="2745783" cy="646331"/>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Data collection to improve programs.</a:t>
            </a:r>
          </a:p>
        </p:txBody>
      </p:sp>
      <p:sp>
        <p:nvSpPr>
          <p:cNvPr id="13" name="TextBox 12">
            <a:extLst>
              <a:ext uri="{FF2B5EF4-FFF2-40B4-BE49-F238E27FC236}">
                <a16:creationId xmlns:a16="http://schemas.microsoft.com/office/drawing/2014/main" id="{324D5349-2C8F-70E4-6AAD-422684A06BA2}"/>
              </a:ext>
            </a:extLst>
          </p:cNvPr>
          <p:cNvSpPr txBox="1"/>
          <p:nvPr/>
        </p:nvSpPr>
        <p:spPr>
          <a:xfrm>
            <a:off x="1600200" y="5934670"/>
            <a:ext cx="5451371" cy="646331"/>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Creation of annual K-Kids program kit with advisor and member materials. </a:t>
            </a:r>
          </a:p>
        </p:txBody>
      </p:sp>
      <p:cxnSp>
        <p:nvCxnSpPr>
          <p:cNvPr id="15" name="Straight Arrow Connector 14">
            <a:extLst>
              <a:ext uri="{FF2B5EF4-FFF2-40B4-BE49-F238E27FC236}">
                <a16:creationId xmlns:a16="http://schemas.microsoft.com/office/drawing/2014/main" id="{94BF5810-4CAD-3758-2EA3-A4D395A952C4}"/>
              </a:ext>
            </a:extLst>
          </p:cNvPr>
          <p:cNvCxnSpPr>
            <a:cxnSpLocks/>
          </p:cNvCxnSpPr>
          <p:nvPr/>
        </p:nvCxnSpPr>
        <p:spPr>
          <a:xfrm flipH="1">
            <a:off x="2579489" y="4299718"/>
            <a:ext cx="884038" cy="59544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9650E1D-F28E-33B9-C950-A059F0BA56C0}"/>
              </a:ext>
            </a:extLst>
          </p:cNvPr>
          <p:cNvSpPr txBox="1"/>
          <p:nvPr/>
        </p:nvSpPr>
        <p:spPr>
          <a:xfrm>
            <a:off x="6293943" y="3097129"/>
            <a:ext cx="2745784" cy="1754326"/>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Youth Protection training and background checks for Kiwanis volunteers &amp; club advisors.</a:t>
            </a:r>
          </a:p>
        </p:txBody>
      </p:sp>
      <p:sp>
        <p:nvSpPr>
          <p:cNvPr id="19" name="TextBox 18">
            <a:extLst>
              <a:ext uri="{FF2B5EF4-FFF2-40B4-BE49-F238E27FC236}">
                <a16:creationId xmlns:a16="http://schemas.microsoft.com/office/drawing/2014/main" id="{7B8C17D7-3041-444F-3545-B50E2F867757}"/>
              </a:ext>
            </a:extLst>
          </p:cNvPr>
          <p:cNvSpPr txBox="1"/>
          <p:nvPr/>
        </p:nvSpPr>
        <p:spPr>
          <a:xfrm>
            <a:off x="71840" y="4902433"/>
            <a:ext cx="2645443" cy="646331"/>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Liability insurance coverage for clubs.</a:t>
            </a:r>
          </a:p>
        </p:txBody>
      </p:sp>
      <p:cxnSp>
        <p:nvCxnSpPr>
          <p:cNvPr id="20" name="Straight Arrow Connector 19">
            <a:extLst>
              <a:ext uri="{FF2B5EF4-FFF2-40B4-BE49-F238E27FC236}">
                <a16:creationId xmlns:a16="http://schemas.microsoft.com/office/drawing/2014/main" id="{233363EF-A1F9-CE7F-D41C-D17DC0B626AC}"/>
              </a:ext>
            </a:extLst>
          </p:cNvPr>
          <p:cNvCxnSpPr>
            <a:cxnSpLocks/>
          </p:cNvCxnSpPr>
          <p:nvPr/>
        </p:nvCxnSpPr>
        <p:spPr>
          <a:xfrm>
            <a:off x="4502903" y="4913352"/>
            <a:ext cx="21450" cy="68695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85B265D-6276-5B99-B6DA-4FCCEDB3E6E4}"/>
              </a:ext>
            </a:extLst>
          </p:cNvPr>
          <p:cNvCxnSpPr>
            <a:cxnSpLocks/>
            <a:endCxn id="12" idx="3"/>
          </p:cNvCxnSpPr>
          <p:nvPr/>
        </p:nvCxnSpPr>
        <p:spPr>
          <a:xfrm flipH="1">
            <a:off x="2865894" y="3790365"/>
            <a:ext cx="613471" cy="2553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26935F5-F1D6-A658-8DA4-4469C6CBA868}"/>
              </a:ext>
            </a:extLst>
          </p:cNvPr>
          <p:cNvCxnSpPr>
            <a:cxnSpLocks/>
          </p:cNvCxnSpPr>
          <p:nvPr/>
        </p:nvCxnSpPr>
        <p:spPr>
          <a:xfrm flipH="1" flipV="1">
            <a:off x="2895148" y="2812132"/>
            <a:ext cx="861147" cy="271749"/>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FA877E3-BB26-8710-D300-F75040AA4780}"/>
              </a:ext>
            </a:extLst>
          </p:cNvPr>
          <p:cNvCxnSpPr>
            <a:cxnSpLocks/>
          </p:cNvCxnSpPr>
          <p:nvPr/>
        </p:nvCxnSpPr>
        <p:spPr>
          <a:xfrm flipV="1">
            <a:off x="4456760" y="2266157"/>
            <a:ext cx="0" cy="61755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24D52BD-1C6A-B9CF-6499-4E755EDEB17B}"/>
              </a:ext>
            </a:extLst>
          </p:cNvPr>
          <p:cNvCxnSpPr>
            <a:cxnSpLocks/>
          </p:cNvCxnSpPr>
          <p:nvPr/>
        </p:nvCxnSpPr>
        <p:spPr>
          <a:xfrm flipV="1">
            <a:off x="5486400" y="2819400"/>
            <a:ext cx="380098" cy="32500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C785B9D-9B32-8A7D-7833-EFED235DABE2}"/>
              </a:ext>
            </a:extLst>
          </p:cNvPr>
          <p:cNvCxnSpPr>
            <a:cxnSpLocks/>
            <a:endCxn id="18" idx="1"/>
          </p:cNvCxnSpPr>
          <p:nvPr/>
        </p:nvCxnSpPr>
        <p:spPr>
          <a:xfrm>
            <a:off x="5515073" y="3874796"/>
            <a:ext cx="778870" cy="9949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D23F12F-703D-C8AF-31A0-15C53BE33A30}"/>
              </a:ext>
            </a:extLst>
          </p:cNvPr>
          <p:cNvCxnSpPr>
            <a:cxnSpLocks/>
          </p:cNvCxnSpPr>
          <p:nvPr/>
        </p:nvCxnSpPr>
        <p:spPr>
          <a:xfrm>
            <a:off x="5298932" y="4510600"/>
            <a:ext cx="664659" cy="72804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773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857250" y="36635"/>
            <a:ext cx="7429500" cy="868362"/>
          </a:xfrm>
        </p:spPr>
        <p:txBody>
          <a:bodyPr>
            <a:noAutofit/>
          </a:bodyPr>
          <a:lstStyle/>
          <a:p>
            <a:r>
              <a:rPr lang="en-US" sz="3200" dirty="0"/>
              <a:t>Kiwanis District Administrator</a:t>
            </a:r>
          </a:p>
        </p:txBody>
      </p:sp>
      <p:pic>
        <p:nvPicPr>
          <p:cNvPr id="6" name="Picture 5" descr="A picture containing person&#10;&#10;Description automatically generated">
            <a:extLst>
              <a:ext uri="{FF2B5EF4-FFF2-40B4-BE49-F238E27FC236}">
                <a16:creationId xmlns:a16="http://schemas.microsoft.com/office/drawing/2014/main" id="{0C8F1BE4-0E40-BFA7-0F49-738E4DC854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736"/>
          <a:stretch/>
        </p:blipFill>
        <p:spPr>
          <a:xfrm>
            <a:off x="7961" y="1200633"/>
            <a:ext cx="6710928" cy="5633079"/>
          </a:xfrm>
          <a:prstGeom prst="rect">
            <a:avLst/>
          </a:prstGeom>
        </p:spPr>
      </p:pic>
      <p:sp>
        <p:nvSpPr>
          <p:cNvPr id="8" name="TextBox 7">
            <a:extLst>
              <a:ext uri="{FF2B5EF4-FFF2-40B4-BE49-F238E27FC236}">
                <a16:creationId xmlns:a16="http://schemas.microsoft.com/office/drawing/2014/main" id="{66E526AE-38E9-E33C-CA01-F66C5028362C}"/>
              </a:ext>
            </a:extLst>
          </p:cNvPr>
          <p:cNvSpPr txBox="1"/>
          <p:nvPr/>
        </p:nvSpPr>
        <p:spPr>
          <a:xfrm>
            <a:off x="5181600" y="1109648"/>
            <a:ext cx="3962400" cy="5940088"/>
          </a:xfrm>
          <a:prstGeom prst="rect">
            <a:avLst/>
          </a:prstGeom>
          <a:solidFill>
            <a:srgbClr val="92D050"/>
          </a:solidFill>
          <a:ln>
            <a:solidFill>
              <a:srgbClr val="92BE5E"/>
            </a:solidFill>
          </a:ln>
        </p:spPr>
        <p:txBody>
          <a:bodyPr wrap="square" rtlCol="0">
            <a:spAutoFit/>
          </a:bodyPr>
          <a:lstStyle/>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a:t>Connects K-Kids with other Kiwanis family clubs in the district. </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a:t>Relays information from Kiwanis International. </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a:t>Provides advisor training and resources for clubs in the district.</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a:t>Provides support to clubs without Kiwanis sponsors. </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a:t>Builds new K-Kids clubs within the district.</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endParaRPr lang="en-US" sz="2000" b="1" dirty="0"/>
          </a:p>
        </p:txBody>
      </p:sp>
    </p:spTree>
    <p:extLst>
      <p:ext uri="{BB962C8B-B14F-4D97-AF65-F5344CB8AC3E}">
        <p14:creationId xmlns:p14="http://schemas.microsoft.com/office/powerpoint/2010/main" val="3126889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E328BF-99E1-D4DE-E8F1-B270E68D83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076" r="14731"/>
          <a:stretch/>
        </p:blipFill>
        <p:spPr>
          <a:xfrm>
            <a:off x="2743200" y="1143000"/>
            <a:ext cx="6400800" cy="5715000"/>
          </a:xfrm>
          <a:prstGeom prst="rect">
            <a:avLst/>
          </a:prstGeom>
        </p:spPr>
      </p:pic>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2514600" y="49550"/>
            <a:ext cx="4419600" cy="868362"/>
          </a:xfrm>
        </p:spPr>
        <p:txBody>
          <a:bodyPr>
            <a:normAutofit/>
          </a:bodyPr>
          <a:lstStyle/>
          <a:p>
            <a:r>
              <a:rPr lang="en-US" dirty="0"/>
              <a:t>Kiwanis Club</a:t>
            </a:r>
          </a:p>
        </p:txBody>
      </p:sp>
      <p:sp>
        <p:nvSpPr>
          <p:cNvPr id="8" name="TextBox 7">
            <a:extLst>
              <a:ext uri="{FF2B5EF4-FFF2-40B4-BE49-F238E27FC236}">
                <a16:creationId xmlns:a16="http://schemas.microsoft.com/office/drawing/2014/main" id="{66E526AE-38E9-E33C-CA01-F66C5028362C}"/>
              </a:ext>
            </a:extLst>
          </p:cNvPr>
          <p:cNvSpPr txBox="1"/>
          <p:nvPr/>
        </p:nvSpPr>
        <p:spPr>
          <a:xfrm>
            <a:off x="0" y="1143000"/>
            <a:ext cx="4572000" cy="6309420"/>
          </a:xfrm>
          <a:prstGeom prst="rect">
            <a:avLst/>
          </a:prstGeom>
          <a:solidFill>
            <a:srgbClr val="92D050"/>
          </a:solidFill>
          <a:ln>
            <a:solidFill>
              <a:srgbClr val="92BE5E"/>
            </a:solidFill>
          </a:ln>
        </p:spPr>
        <p:txBody>
          <a:bodyPr wrap="square" rtlCol="0">
            <a:spAutoFit/>
          </a:bodyPr>
          <a:lstStyle/>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Sponsors the K-Kids club and provides financial support.</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Provides a K-Kids Kiwanis advisor.</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Assists with service projects and fundraisers.</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Supports the host school/organization as needed. </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Provides K-Kids with additional service opportunities.</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endParaRPr lang="en-US" sz="2000" b="1" dirty="0"/>
          </a:p>
        </p:txBody>
      </p:sp>
    </p:spTree>
    <p:extLst>
      <p:ext uri="{BB962C8B-B14F-4D97-AF65-F5344CB8AC3E}">
        <p14:creationId xmlns:p14="http://schemas.microsoft.com/office/powerpoint/2010/main" val="2870088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2286000" y="111106"/>
            <a:ext cx="5029200" cy="868362"/>
          </a:xfrm>
        </p:spPr>
        <p:txBody>
          <a:bodyPr>
            <a:normAutofit/>
          </a:bodyPr>
          <a:lstStyle/>
          <a:p>
            <a:r>
              <a:rPr lang="en-US" dirty="0"/>
              <a:t>Kiwanis Advisor</a:t>
            </a:r>
          </a:p>
        </p:txBody>
      </p:sp>
      <p:pic>
        <p:nvPicPr>
          <p:cNvPr id="7" name="Picture 6" descr="A person in a yellow shirt&#10;&#10;Description automatically generated with low confidence">
            <a:extLst>
              <a:ext uri="{FF2B5EF4-FFF2-40B4-BE49-F238E27FC236}">
                <a16:creationId xmlns:a16="http://schemas.microsoft.com/office/drawing/2014/main" id="{687E88D0-ED80-4FC5-6DEB-FE20100967A2}"/>
              </a:ext>
            </a:extLst>
          </p:cNvPr>
          <p:cNvPicPr>
            <a:picLocks noChangeAspect="1"/>
          </p:cNvPicPr>
          <p:nvPr/>
        </p:nvPicPr>
        <p:blipFill rotWithShape="1">
          <a:blip r:embed="rId3">
            <a:extLst>
              <a:ext uri="{28A0092B-C50C-407E-A947-70E740481C1C}">
                <a14:useLocalDpi xmlns:a14="http://schemas.microsoft.com/office/drawing/2010/main" val="0"/>
              </a:ext>
            </a:extLst>
          </a:blip>
          <a:srcRect t="11111"/>
          <a:stretch/>
        </p:blipFill>
        <p:spPr>
          <a:xfrm>
            <a:off x="2297624" y="1135251"/>
            <a:ext cx="6858000" cy="6190184"/>
          </a:xfrm>
          <a:prstGeom prst="rect">
            <a:avLst/>
          </a:prstGeom>
        </p:spPr>
      </p:pic>
      <p:sp>
        <p:nvSpPr>
          <p:cNvPr id="8" name="TextBox 7">
            <a:extLst>
              <a:ext uri="{FF2B5EF4-FFF2-40B4-BE49-F238E27FC236}">
                <a16:creationId xmlns:a16="http://schemas.microsoft.com/office/drawing/2014/main" id="{66E526AE-38E9-E33C-CA01-F66C5028362C}"/>
              </a:ext>
            </a:extLst>
          </p:cNvPr>
          <p:cNvSpPr txBox="1"/>
          <p:nvPr/>
        </p:nvSpPr>
        <p:spPr>
          <a:xfrm>
            <a:off x="0" y="1139126"/>
            <a:ext cx="4572000" cy="6190184"/>
          </a:xfrm>
          <a:prstGeom prst="rect">
            <a:avLst/>
          </a:prstGeom>
          <a:solidFill>
            <a:srgbClr val="92D050"/>
          </a:solidFill>
          <a:ln>
            <a:solidFill>
              <a:srgbClr val="92BE5E"/>
            </a:solidFill>
          </a:ln>
        </p:spPr>
        <p:txBody>
          <a:bodyPr wrap="square" rtlCol="0">
            <a:spAutoFit/>
          </a:bodyPr>
          <a:lstStyle/>
          <a:p>
            <a:pPr marL="342900" indent="-342900">
              <a:buFont typeface="Arial" panose="020B0604020202020204" pitchFamily="34" charset="0"/>
              <a:buChar char="•"/>
            </a:pPr>
            <a:endParaRPr lang="en-US" sz="1600" b="1" dirty="0"/>
          </a:p>
          <a:p>
            <a:pPr marL="342900" indent="-342900">
              <a:buFont typeface="Arial" panose="020B0604020202020204" pitchFamily="34" charset="0"/>
              <a:buChar char="•"/>
            </a:pPr>
            <a:r>
              <a:rPr lang="en-US" sz="2400" b="1" dirty="0"/>
              <a:t>Attends K-Kids club activities and meetings.</a:t>
            </a:r>
          </a:p>
          <a:p>
            <a:pPr marL="342900" indent="-342900">
              <a:buFont typeface="Arial" panose="020B0604020202020204" pitchFamily="34" charset="0"/>
              <a:buChar char="•"/>
            </a:pPr>
            <a:endParaRPr lang="en-US" sz="1600" b="1" dirty="0"/>
          </a:p>
          <a:p>
            <a:pPr marL="342900" indent="-342900">
              <a:buFont typeface="Arial" panose="020B0604020202020204" pitchFamily="34" charset="0"/>
              <a:buChar char="•"/>
            </a:pPr>
            <a:r>
              <a:rPr lang="en-US" sz="2400" b="1" dirty="0"/>
              <a:t>Assists with K-Kids service and fundraising projects.</a:t>
            </a:r>
          </a:p>
          <a:p>
            <a:pPr marL="342900" indent="-342900">
              <a:buFont typeface="Arial" panose="020B0604020202020204" pitchFamily="34" charset="0"/>
              <a:buChar char="•"/>
            </a:pPr>
            <a:endParaRPr lang="en-US" sz="1600" b="1" dirty="0"/>
          </a:p>
          <a:p>
            <a:pPr marL="342900" indent="-342900">
              <a:buFont typeface="Arial" panose="020B0604020202020204" pitchFamily="34" charset="0"/>
              <a:buChar char="•"/>
            </a:pPr>
            <a:r>
              <a:rPr lang="en-US" sz="2400" b="1" dirty="0"/>
              <a:t>Serves as the liaison between the K-Kids club and Kiwanis club.</a:t>
            </a:r>
          </a:p>
          <a:p>
            <a:pPr marL="342900" indent="-342900">
              <a:buFont typeface="Arial" panose="020B0604020202020204" pitchFamily="34" charset="0"/>
              <a:buChar char="•"/>
            </a:pPr>
            <a:endParaRPr lang="en-US" sz="1600" b="1" dirty="0"/>
          </a:p>
          <a:p>
            <a:pPr marL="342900" indent="-342900">
              <a:buFont typeface="Arial" panose="020B0604020202020204" pitchFamily="34" charset="0"/>
              <a:buChar char="•"/>
            </a:pPr>
            <a:r>
              <a:rPr lang="en-US" sz="2400" b="1" dirty="0"/>
              <a:t>Provides K-Kids member, officer and advisor training. </a:t>
            </a:r>
          </a:p>
          <a:p>
            <a:pPr marL="342900" indent="-342900">
              <a:buFont typeface="Arial" panose="020B0604020202020204" pitchFamily="34" charset="0"/>
              <a:buChar char="•"/>
            </a:pPr>
            <a:endParaRPr lang="en-US" sz="1600" b="1" dirty="0"/>
          </a:p>
          <a:p>
            <a:pPr marL="342900" indent="-342900">
              <a:buFont typeface="Arial" panose="020B0604020202020204" pitchFamily="34" charset="0"/>
              <a:buChar char="•"/>
            </a:pPr>
            <a:r>
              <a:rPr lang="en-US" sz="2400" b="1" dirty="0"/>
              <a:t>Assists the K-Kids faculty advisor as needed.</a:t>
            </a:r>
          </a:p>
          <a:p>
            <a:endParaRPr lang="en-US" sz="2400" b="1" dirty="0"/>
          </a:p>
          <a:p>
            <a:pPr marL="342900" indent="-342900">
              <a:buFont typeface="Arial" panose="020B0604020202020204" pitchFamily="34" charset="0"/>
              <a:buChar char="•"/>
            </a:pPr>
            <a:endParaRPr lang="en-US" sz="2000" b="1" dirty="0"/>
          </a:p>
        </p:txBody>
      </p:sp>
    </p:spTree>
    <p:extLst>
      <p:ext uri="{BB962C8B-B14F-4D97-AF65-F5344CB8AC3E}">
        <p14:creationId xmlns:p14="http://schemas.microsoft.com/office/powerpoint/2010/main" val="2588646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ABCA-344A-4D8F-8AE1-82FA74679B7C}"/>
              </a:ext>
            </a:extLst>
          </p:cNvPr>
          <p:cNvSpPr>
            <a:spLocks noGrp="1"/>
          </p:cNvSpPr>
          <p:nvPr>
            <p:ph type="title"/>
          </p:nvPr>
        </p:nvSpPr>
        <p:spPr>
          <a:xfrm>
            <a:off x="2095500" y="203376"/>
            <a:ext cx="4953000" cy="868362"/>
          </a:xfrm>
        </p:spPr>
        <p:txBody>
          <a:bodyPr>
            <a:noAutofit/>
          </a:bodyPr>
          <a:lstStyle/>
          <a:p>
            <a:r>
              <a:rPr lang="en-US" sz="4200" dirty="0"/>
              <a:t>Kiwanis Family</a:t>
            </a:r>
          </a:p>
        </p:txBody>
      </p:sp>
      <p:pic>
        <p:nvPicPr>
          <p:cNvPr id="8" name="Picture 7" descr="Text, logo&#10;&#10;Description automatically generated">
            <a:extLst>
              <a:ext uri="{FF2B5EF4-FFF2-40B4-BE49-F238E27FC236}">
                <a16:creationId xmlns:a16="http://schemas.microsoft.com/office/drawing/2014/main" id="{DE19534A-9441-FB94-AA30-23C0D5C0D9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775" y="2438400"/>
            <a:ext cx="7918450" cy="3276600"/>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9BC2BCA2-BF06-0BFA-D48C-76CFE26FF998}"/>
              </a:ext>
            </a:extLst>
          </p:cNvPr>
          <p:cNvSpPr txBox="1"/>
          <p:nvPr/>
        </p:nvSpPr>
        <p:spPr>
          <a:xfrm>
            <a:off x="2971800" y="2514600"/>
            <a:ext cx="5410200" cy="584775"/>
          </a:xfrm>
          <a:prstGeom prst="rect">
            <a:avLst/>
          </a:prstGeom>
          <a:solidFill>
            <a:srgbClr val="C00000"/>
          </a:solidFill>
          <a:ln>
            <a:solidFill>
              <a:schemeClr val="bg1"/>
            </a:solidFill>
          </a:ln>
        </p:spPr>
        <p:txBody>
          <a:bodyPr wrap="square" rtlCol="0">
            <a:spAutoFit/>
          </a:bodyPr>
          <a:lstStyle/>
          <a:p>
            <a:r>
              <a:rPr lang="en-US" sz="3200" dirty="0">
                <a:solidFill>
                  <a:schemeClr val="bg1"/>
                </a:solidFill>
              </a:rPr>
              <a:t>  THE KIWANIS FAMILY ROCKS! </a:t>
            </a:r>
          </a:p>
        </p:txBody>
      </p:sp>
      <p:sp>
        <p:nvSpPr>
          <p:cNvPr id="10" name="TextBox 9">
            <a:extLst>
              <a:ext uri="{FF2B5EF4-FFF2-40B4-BE49-F238E27FC236}">
                <a16:creationId xmlns:a16="http://schemas.microsoft.com/office/drawing/2014/main" id="{8069F1AA-D537-12EF-D2EA-D6DADDF0F9CA}"/>
              </a:ext>
            </a:extLst>
          </p:cNvPr>
          <p:cNvSpPr txBox="1"/>
          <p:nvPr/>
        </p:nvSpPr>
        <p:spPr>
          <a:xfrm>
            <a:off x="6858000" y="6096000"/>
            <a:ext cx="2133600" cy="762000"/>
          </a:xfrm>
          <a:prstGeom prst="rect">
            <a:avLst/>
          </a:prstGeom>
          <a:solidFill>
            <a:schemeClr val="bg1"/>
          </a:solidFill>
          <a:ln>
            <a:solidFill>
              <a:schemeClr val="bg1"/>
            </a:solidFill>
          </a:ln>
        </p:spPr>
        <p:txBody>
          <a:bodyPr wrap="square" rtlCol="0">
            <a:spAutoFit/>
          </a:bodyPr>
          <a:lstStyle/>
          <a:p>
            <a:endParaRPr lang="en-US" dirty="0"/>
          </a:p>
        </p:txBody>
      </p:sp>
    </p:spTree>
    <p:extLst>
      <p:ext uri="{BB962C8B-B14F-4D97-AF65-F5344CB8AC3E}">
        <p14:creationId xmlns:p14="http://schemas.microsoft.com/office/powerpoint/2010/main" val="377712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228600"/>
            <a:ext cx="8686800" cy="868362"/>
          </a:xfrm>
        </p:spPr>
        <p:txBody>
          <a:bodyPr>
            <a:noAutofit/>
          </a:bodyPr>
          <a:lstStyle/>
          <a:p>
            <a:pPr algn="ctr"/>
            <a:r>
              <a:rPr lang="en-US" sz="5400" dirty="0"/>
              <a:t>Graduating K-Kids</a:t>
            </a:r>
          </a:p>
        </p:txBody>
      </p:sp>
      <p:sp>
        <p:nvSpPr>
          <p:cNvPr id="11" name="Rectangle 10">
            <a:extLst>
              <a:ext uri="{FF2B5EF4-FFF2-40B4-BE49-F238E27FC236}">
                <a16:creationId xmlns:a16="http://schemas.microsoft.com/office/drawing/2014/main" id="{45836A39-F0AB-41C9-9704-7D2D7FA0ACF1}"/>
              </a:ext>
            </a:extLst>
          </p:cNvPr>
          <p:cNvSpPr/>
          <p:nvPr/>
        </p:nvSpPr>
        <p:spPr>
          <a:xfrm>
            <a:off x="564776" y="3462152"/>
            <a:ext cx="4007224" cy="1077218"/>
          </a:xfrm>
          <a:prstGeom prst="rect">
            <a:avLst/>
          </a:prstGeom>
        </p:spPr>
        <p:txBody>
          <a:bodyPr wrap="square">
            <a:spAutoFit/>
          </a:bodyPr>
          <a:lstStyle/>
          <a:p>
            <a:r>
              <a:rPr lang="en-US" sz="1600" b="1" dirty="0">
                <a:solidFill>
                  <a:srgbClr val="0070C0"/>
                </a:solidFill>
                <a:latin typeface="Myriad Pro"/>
              </a:rPr>
              <a:t>Middle/Junior High School </a:t>
            </a:r>
          </a:p>
          <a:p>
            <a:pPr>
              <a:spcBef>
                <a:spcPct val="50000"/>
              </a:spcBef>
            </a:pPr>
            <a:r>
              <a:rPr lang="en-US" sz="1600" b="1" dirty="0">
                <a:solidFill>
                  <a:srgbClr val="0070C0"/>
                </a:solidFill>
                <a:latin typeface="Myriad Pro"/>
              </a:rPr>
              <a:t>Ages 12 – 15</a:t>
            </a:r>
          </a:p>
          <a:p>
            <a:pPr>
              <a:spcBef>
                <a:spcPct val="50000"/>
              </a:spcBef>
            </a:pPr>
            <a:r>
              <a:rPr lang="en-US" sz="1600" b="1" dirty="0">
                <a:solidFill>
                  <a:srgbClr val="0070C0"/>
                </a:solidFill>
                <a:latin typeface="Myriad Pro"/>
              </a:rPr>
              <a:t>buildersclub.org</a:t>
            </a:r>
          </a:p>
        </p:txBody>
      </p:sp>
      <p:sp>
        <p:nvSpPr>
          <p:cNvPr id="15" name="Rectangle 14">
            <a:extLst>
              <a:ext uri="{FF2B5EF4-FFF2-40B4-BE49-F238E27FC236}">
                <a16:creationId xmlns:a16="http://schemas.microsoft.com/office/drawing/2014/main" id="{D2460879-8FF6-4491-B634-812334A0B7BD}"/>
              </a:ext>
            </a:extLst>
          </p:cNvPr>
          <p:cNvSpPr/>
          <p:nvPr/>
        </p:nvSpPr>
        <p:spPr>
          <a:xfrm>
            <a:off x="564776" y="4778034"/>
            <a:ext cx="4007224" cy="1938992"/>
          </a:xfrm>
          <a:prstGeom prst="rect">
            <a:avLst/>
          </a:prstGeom>
        </p:spPr>
        <p:txBody>
          <a:bodyPr wrap="square">
            <a:spAutoFit/>
          </a:bodyPr>
          <a:lstStyle/>
          <a:p>
            <a:pPr marL="285750" indent="-285750">
              <a:buFont typeface="Arial" panose="020B0604020202020204" pitchFamily="34" charset="0"/>
              <a:buChar char="•"/>
            </a:pPr>
            <a:r>
              <a:rPr lang="en-US" sz="2000" dirty="0">
                <a:latin typeface="Myriad Pro"/>
              </a:rPr>
              <a:t>A student-led, community service club for junior high or middle school students. </a:t>
            </a:r>
          </a:p>
          <a:p>
            <a:endParaRPr lang="en-US" sz="2000" dirty="0">
              <a:latin typeface="Myriad Pro"/>
            </a:endParaRPr>
          </a:p>
          <a:p>
            <a:pPr marL="285750" indent="-285750">
              <a:buFont typeface="Arial" panose="020B0604020202020204" pitchFamily="34" charset="0"/>
              <a:buChar char="•"/>
            </a:pPr>
            <a:r>
              <a:rPr lang="en-US" sz="2000" dirty="0">
                <a:latin typeface="Myriad Pro"/>
              </a:rPr>
              <a:t>More than 1,600 clubs in 18 nations.</a:t>
            </a:r>
          </a:p>
        </p:txBody>
      </p:sp>
      <p:pic>
        <p:nvPicPr>
          <p:cNvPr id="12" name="Picture 14" descr="P:\Quick Tips, Templates, Clipart\Kiwanis Logos - Color\GIF\BC_C.gif">
            <a:extLst>
              <a:ext uri="{FF2B5EF4-FFF2-40B4-BE49-F238E27FC236}">
                <a16:creationId xmlns:a16="http://schemas.microsoft.com/office/drawing/2014/main" id="{106109EC-355E-4FB9-8EA8-F503DA37DAD9}"/>
              </a:ext>
            </a:extLst>
          </p:cNvPr>
          <p:cNvPicPr>
            <a:picLocks noChangeAspect="1" noChangeArrowheads="1"/>
          </p:cNvPicPr>
          <p:nvPr/>
        </p:nvPicPr>
        <p:blipFill>
          <a:blip r:embed="rId4" cstate="print"/>
          <a:srcRect/>
          <a:stretch>
            <a:fillRect/>
          </a:stretch>
        </p:blipFill>
        <p:spPr bwMode="auto">
          <a:xfrm>
            <a:off x="600719" y="1908139"/>
            <a:ext cx="2249435" cy="1323975"/>
          </a:xfrm>
          <a:prstGeom prst="rect">
            <a:avLst/>
          </a:prstGeom>
          <a:noFill/>
          <a:ln w="9525">
            <a:noFill/>
            <a:miter lim="800000"/>
            <a:headEnd/>
            <a:tailEnd/>
          </a:ln>
        </p:spPr>
      </p:pic>
      <p:pic>
        <p:nvPicPr>
          <p:cNvPr id="13" name="Picture 12" descr="GWhitaker_Kiwanis_JacksCreek_0342.jpg">
            <a:extLst>
              <a:ext uri="{FF2B5EF4-FFF2-40B4-BE49-F238E27FC236}">
                <a16:creationId xmlns:a16="http://schemas.microsoft.com/office/drawing/2014/main" id="{D2EE810D-4BA5-4603-8308-C3AA69171B3F}"/>
              </a:ext>
            </a:extLst>
          </p:cNvPr>
          <p:cNvPicPr>
            <a:picLocks noChangeAspect="1"/>
          </p:cNvPicPr>
          <p:nvPr/>
        </p:nvPicPr>
        <p:blipFill>
          <a:blip r:embed="rId5" cstate="print"/>
          <a:srcRect l="5184" r="44458"/>
          <a:stretch>
            <a:fillRect/>
          </a:stretch>
        </p:blipFill>
        <p:spPr>
          <a:xfrm>
            <a:off x="5012200" y="1676400"/>
            <a:ext cx="4131799" cy="5468557"/>
          </a:xfrm>
          <a:prstGeom prst="rect">
            <a:avLst/>
          </a:prstGeom>
        </p:spPr>
      </p:pic>
      <p:sp>
        <p:nvSpPr>
          <p:cNvPr id="3" name="Speech Bubble: Rectangle with Corners Rounded 2">
            <a:extLst>
              <a:ext uri="{FF2B5EF4-FFF2-40B4-BE49-F238E27FC236}">
                <a16:creationId xmlns:a16="http://schemas.microsoft.com/office/drawing/2014/main" id="{1921B499-984A-5E42-5CCF-BD8D70D81745}"/>
              </a:ext>
            </a:extLst>
          </p:cNvPr>
          <p:cNvSpPr/>
          <p:nvPr/>
        </p:nvSpPr>
        <p:spPr>
          <a:xfrm>
            <a:off x="3677006" y="1419653"/>
            <a:ext cx="2514600" cy="2126526"/>
          </a:xfrm>
          <a:prstGeom prst="wedgeRoundRectCallout">
            <a:avLst>
              <a:gd name="adj1" fmla="val 91801"/>
              <a:gd name="adj2" fmla="val 2689"/>
              <a:gd name="adj3" fmla="val 16667"/>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I learned so much as a K-Kids member. Now I’m using my leadership skills in Builders Club!</a:t>
            </a:r>
          </a:p>
        </p:txBody>
      </p:sp>
    </p:spTree>
    <p:custDataLst>
      <p:tags r:id="rId1"/>
    </p:custDataLst>
    <p:extLst>
      <p:ext uri="{BB962C8B-B14F-4D97-AF65-F5344CB8AC3E}">
        <p14:creationId xmlns:p14="http://schemas.microsoft.com/office/powerpoint/2010/main" val="271104433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6" name="Rectangle 5"/>
          <p:cNvSpPr/>
          <p:nvPr/>
        </p:nvSpPr>
        <p:spPr>
          <a:xfrm>
            <a:off x="7086600" y="5943600"/>
            <a:ext cx="2057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228600" y="228600"/>
            <a:ext cx="8915400" cy="868362"/>
          </a:xfrm>
        </p:spPr>
        <p:txBody>
          <a:bodyPr>
            <a:noAutofit/>
          </a:bodyPr>
          <a:lstStyle/>
          <a:p>
            <a:pPr algn="ctr"/>
            <a:r>
              <a:rPr lang="en-US" sz="5400" dirty="0"/>
              <a:t>Club Resources</a:t>
            </a:r>
          </a:p>
        </p:txBody>
      </p:sp>
      <p:pic>
        <p:nvPicPr>
          <p:cNvPr id="7" name="Picture 6" descr="A computer on a table&#10;&#10;Description automatically generated with medium confidence">
            <a:extLst>
              <a:ext uri="{FF2B5EF4-FFF2-40B4-BE49-F238E27FC236}">
                <a16:creationId xmlns:a16="http://schemas.microsoft.com/office/drawing/2014/main" id="{F9827C3B-B1E6-A10D-7466-C8BDB00467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38300"/>
            <a:ext cx="9395460" cy="5219700"/>
          </a:xfrm>
          <a:prstGeom prst="rect">
            <a:avLst/>
          </a:prstGeom>
        </p:spPr>
      </p:pic>
    </p:spTree>
    <p:custDataLst>
      <p:tags r:id="rId1"/>
    </p:custDataLst>
    <p:extLst>
      <p:ext uri="{BB962C8B-B14F-4D97-AF65-F5344CB8AC3E}">
        <p14:creationId xmlns:p14="http://schemas.microsoft.com/office/powerpoint/2010/main" val="280704909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7B07B01-1D07-4A40-9241-72876F9FBD09}"/>
              </a:ext>
            </a:extLst>
          </p:cNvPr>
          <p:cNvSpPr txBox="1"/>
          <p:nvPr/>
        </p:nvSpPr>
        <p:spPr>
          <a:xfrm>
            <a:off x="4876800" y="1981200"/>
            <a:ext cx="3733800" cy="3416320"/>
          </a:xfrm>
          <a:prstGeom prst="rect">
            <a:avLst/>
          </a:prstGeom>
          <a:noFill/>
        </p:spPr>
        <p:txBody>
          <a:bodyPr wrap="square" rtlCol="0">
            <a:spAutoFit/>
          </a:bodyPr>
          <a:lstStyle/>
          <a:p>
            <a:pPr algn="ctr"/>
            <a:r>
              <a:rPr lang="en-US" sz="3600" dirty="0"/>
              <a:t>K-Kids advisors </a:t>
            </a:r>
          </a:p>
          <a:p>
            <a:pPr algn="ctr"/>
            <a:r>
              <a:rPr lang="en-US" sz="3600" dirty="0"/>
              <a:t>receive a </a:t>
            </a:r>
          </a:p>
          <a:p>
            <a:pPr algn="ctr"/>
            <a:r>
              <a:rPr lang="en-US" sz="3600" dirty="0"/>
              <a:t>program kit each year with advisor and member resources. </a:t>
            </a:r>
          </a:p>
        </p:txBody>
      </p:sp>
      <p:pic>
        <p:nvPicPr>
          <p:cNvPr id="3" name="Picture 2" descr="Calendar&#10;&#10;Description automatically generated">
            <a:extLst>
              <a:ext uri="{FF2B5EF4-FFF2-40B4-BE49-F238E27FC236}">
                <a16:creationId xmlns:a16="http://schemas.microsoft.com/office/drawing/2014/main" id="{F767AC99-E6A7-2A6D-4A5C-B3C3DC018C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1752600"/>
            <a:ext cx="3733800" cy="483197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669C8319-20D2-C200-67D3-22CF7638EA92}"/>
              </a:ext>
            </a:extLst>
          </p:cNvPr>
          <p:cNvSpPr>
            <a:spLocks noGrp="1"/>
          </p:cNvSpPr>
          <p:nvPr>
            <p:ph type="title"/>
          </p:nvPr>
        </p:nvSpPr>
        <p:spPr>
          <a:xfrm>
            <a:off x="1981200" y="273423"/>
            <a:ext cx="5562600" cy="716113"/>
          </a:xfrm>
        </p:spPr>
        <p:txBody>
          <a:bodyPr>
            <a:normAutofit/>
          </a:bodyPr>
          <a:lstStyle/>
          <a:p>
            <a:r>
              <a:rPr lang="en-US" dirty="0"/>
              <a:t>K-Kids program kit</a:t>
            </a:r>
          </a:p>
        </p:txBody>
      </p:sp>
    </p:spTree>
    <p:custDataLst>
      <p:tags r:id="rId1"/>
    </p:custDataLst>
    <p:extLst>
      <p:ext uri="{BB962C8B-B14F-4D97-AF65-F5344CB8AC3E}">
        <p14:creationId xmlns:p14="http://schemas.microsoft.com/office/powerpoint/2010/main" val="3320965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43000" y="857250"/>
            <a:ext cx="6858000" cy="742950"/>
          </a:xfrm>
          <a:prstGeom prst="rect">
            <a:avLst/>
          </a:prstGeom>
        </p:spPr>
        <p:txBody>
          <a:bodyPr anchor="b">
            <a:normAutofit/>
            <a:scene3d>
              <a:camera prst="orthographicFront"/>
              <a:lightRig rig="soft" dir="t">
                <a:rot lat="0" lon="0" rev="2400000"/>
              </a:lightRig>
            </a:scene3d>
            <a:sp3d>
              <a:bevelT w="19050" h="12700"/>
            </a:sp3d>
          </a:bodyPr>
          <a:lstStyle/>
          <a:p>
            <a:pPr marL="41148" algn="ctr">
              <a:defRPr/>
            </a:pPr>
            <a:endParaRPr lang="en-US" sz="33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8" name="Rectangle 7">
            <a:extLst>
              <a:ext uri="{FF2B5EF4-FFF2-40B4-BE49-F238E27FC236}">
                <a16:creationId xmlns:a16="http://schemas.microsoft.com/office/drawing/2014/main" id="{3CB7F40E-2A29-4119-A86A-1D2617ECFD42}"/>
              </a:ext>
            </a:extLst>
          </p:cNvPr>
          <p:cNvSpPr/>
          <p:nvPr/>
        </p:nvSpPr>
        <p:spPr>
          <a:xfrm>
            <a:off x="270080" y="2206145"/>
            <a:ext cx="4205004" cy="3539430"/>
          </a:xfrm>
          <a:prstGeom prst="rect">
            <a:avLst/>
          </a:prstGeom>
        </p:spPr>
        <p:txBody>
          <a:bodyPr wrap="square">
            <a:spAutoFit/>
          </a:bodyPr>
          <a:lstStyle/>
          <a:p>
            <a:r>
              <a:rPr lang="en-US" sz="2800" b="1" dirty="0">
                <a:solidFill>
                  <a:srgbClr val="00B050"/>
                </a:solidFill>
                <a:latin typeface="Myriad Pro"/>
              </a:rPr>
              <a:t>Advisor Tools</a:t>
            </a:r>
          </a:p>
          <a:p>
            <a:r>
              <a:rPr lang="en-US" sz="2800" b="1" dirty="0">
                <a:solidFill>
                  <a:srgbClr val="0070C0"/>
                </a:solidFill>
                <a:latin typeface="Myriad Pro"/>
              </a:rPr>
              <a:t>Working with members</a:t>
            </a:r>
          </a:p>
          <a:p>
            <a:r>
              <a:rPr lang="en-US" sz="2800" b="1" dirty="0">
                <a:solidFill>
                  <a:srgbClr val="00B050"/>
                </a:solidFill>
                <a:latin typeface="Myriad Pro"/>
              </a:rPr>
              <a:t>Serve</a:t>
            </a:r>
          </a:p>
          <a:p>
            <a:r>
              <a:rPr lang="en-US" sz="2800" b="1" dirty="0">
                <a:solidFill>
                  <a:srgbClr val="0070C0"/>
                </a:solidFill>
                <a:latin typeface="Myriad Pro"/>
              </a:rPr>
              <a:t>Lead </a:t>
            </a:r>
          </a:p>
          <a:p>
            <a:r>
              <a:rPr lang="en-US" sz="2800" b="1" dirty="0">
                <a:solidFill>
                  <a:srgbClr val="00B050"/>
                </a:solidFill>
                <a:latin typeface="Myriad Pro"/>
              </a:rPr>
              <a:t>Engage</a:t>
            </a:r>
          </a:p>
          <a:p>
            <a:r>
              <a:rPr lang="en-US" sz="2800" b="1" dirty="0">
                <a:solidFill>
                  <a:srgbClr val="0070C0"/>
                </a:solidFill>
                <a:latin typeface="Myriad Pro"/>
              </a:rPr>
              <a:t>Officer training</a:t>
            </a:r>
          </a:p>
          <a:p>
            <a:r>
              <a:rPr lang="en-US" sz="2800" b="1" dirty="0">
                <a:solidFill>
                  <a:srgbClr val="00B050"/>
                </a:solidFill>
                <a:latin typeface="Myriad Pro"/>
              </a:rPr>
              <a:t>Policies</a:t>
            </a:r>
          </a:p>
          <a:p>
            <a:r>
              <a:rPr lang="en-US" sz="2800" b="1" dirty="0">
                <a:solidFill>
                  <a:srgbClr val="0070C0"/>
                </a:solidFill>
                <a:latin typeface="Myriad Pro"/>
              </a:rPr>
              <a:t>Kiwanis Family</a:t>
            </a:r>
          </a:p>
        </p:txBody>
      </p:sp>
      <p:sp>
        <p:nvSpPr>
          <p:cNvPr id="2" name="Title 1">
            <a:extLst>
              <a:ext uri="{FF2B5EF4-FFF2-40B4-BE49-F238E27FC236}">
                <a16:creationId xmlns:a16="http://schemas.microsoft.com/office/drawing/2014/main" id="{52443FEB-3128-465E-9BB1-03BB0893B540}"/>
              </a:ext>
            </a:extLst>
          </p:cNvPr>
          <p:cNvSpPr>
            <a:spLocks noGrp="1"/>
          </p:cNvSpPr>
          <p:nvPr>
            <p:ph type="title"/>
          </p:nvPr>
        </p:nvSpPr>
        <p:spPr>
          <a:xfrm>
            <a:off x="2593353" y="174626"/>
            <a:ext cx="4419600" cy="868362"/>
          </a:xfrm>
        </p:spPr>
        <p:txBody>
          <a:bodyPr/>
          <a:lstStyle/>
          <a:p>
            <a:r>
              <a:rPr lang="en-US" dirty="0"/>
              <a:t>Advisor Guide</a:t>
            </a:r>
          </a:p>
        </p:txBody>
      </p:sp>
      <p:sp>
        <p:nvSpPr>
          <p:cNvPr id="4" name="TextBox 3">
            <a:extLst>
              <a:ext uri="{FF2B5EF4-FFF2-40B4-BE49-F238E27FC236}">
                <a16:creationId xmlns:a16="http://schemas.microsoft.com/office/drawing/2014/main" id="{F2DF4CD6-B302-4808-9570-19FB59540598}"/>
              </a:ext>
            </a:extLst>
          </p:cNvPr>
          <p:cNvSpPr txBox="1"/>
          <p:nvPr/>
        </p:nvSpPr>
        <p:spPr>
          <a:xfrm>
            <a:off x="6934200" y="6096000"/>
            <a:ext cx="1905000" cy="742950"/>
          </a:xfrm>
          <a:prstGeom prst="rect">
            <a:avLst/>
          </a:prstGeom>
          <a:solidFill>
            <a:schemeClr val="bg1"/>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4E1CE73C-59B3-4D23-AB15-11A4D6C8DAF7}"/>
              </a:ext>
            </a:extLst>
          </p:cNvPr>
          <p:cNvSpPr txBox="1"/>
          <p:nvPr/>
        </p:nvSpPr>
        <p:spPr>
          <a:xfrm>
            <a:off x="152400" y="1170807"/>
            <a:ext cx="4966177" cy="461665"/>
          </a:xfrm>
          <a:prstGeom prst="rect">
            <a:avLst/>
          </a:prstGeom>
          <a:noFill/>
        </p:spPr>
        <p:txBody>
          <a:bodyPr wrap="square" rtlCol="0">
            <a:spAutoFit/>
          </a:bodyPr>
          <a:lstStyle/>
          <a:p>
            <a:r>
              <a:rPr lang="en-US" sz="2400" b="1" dirty="0"/>
              <a:t>Kkids.org/advisors</a:t>
            </a:r>
          </a:p>
        </p:txBody>
      </p:sp>
      <p:pic>
        <p:nvPicPr>
          <p:cNvPr id="9" name="Picture 8" descr="A picture containing person, grass, person, person&#10;&#10;Description automatically generated">
            <a:extLst>
              <a:ext uri="{FF2B5EF4-FFF2-40B4-BE49-F238E27FC236}">
                <a16:creationId xmlns:a16="http://schemas.microsoft.com/office/drawing/2014/main" id="{A825A14F-584B-428F-9F0C-55B3C4D1C0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3153" y="1228725"/>
            <a:ext cx="4262094" cy="5515651"/>
          </a:xfrm>
          <a:prstGeom prst="rect">
            <a:avLst/>
          </a:prstGeom>
        </p:spPr>
      </p:pic>
    </p:spTree>
    <p:custDataLst>
      <p:tags r:id="rId1"/>
    </p:custDataLst>
    <p:extLst>
      <p:ext uri="{BB962C8B-B14F-4D97-AF65-F5344CB8AC3E}">
        <p14:creationId xmlns:p14="http://schemas.microsoft.com/office/powerpoint/2010/main" val="260643871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DD6DF11-61A7-4DC2-AE5E-B3E754E37D8D}"/>
              </a:ext>
            </a:extLst>
          </p:cNvPr>
          <p:cNvSpPr txBox="1"/>
          <p:nvPr/>
        </p:nvSpPr>
        <p:spPr>
          <a:xfrm>
            <a:off x="7162800" y="5943600"/>
            <a:ext cx="1828800" cy="762000"/>
          </a:xfrm>
          <a:prstGeom prst="rect">
            <a:avLst/>
          </a:prstGeom>
          <a:solidFill>
            <a:schemeClr val="bg1"/>
          </a:solidFill>
        </p:spPr>
        <p:txBody>
          <a:bodyPr wrap="square" rtlCol="0">
            <a:spAutoFit/>
          </a:bodyPr>
          <a:lstStyle/>
          <a:p>
            <a:endParaRPr lang="en-US" dirty="0"/>
          </a:p>
        </p:txBody>
      </p:sp>
      <p:sp>
        <p:nvSpPr>
          <p:cNvPr id="5" name="Title 1">
            <a:extLst>
              <a:ext uri="{FF2B5EF4-FFF2-40B4-BE49-F238E27FC236}">
                <a16:creationId xmlns:a16="http://schemas.microsoft.com/office/drawing/2014/main" id="{96D94875-6ECA-4556-82FD-4C458F99763A}"/>
              </a:ext>
            </a:extLst>
          </p:cNvPr>
          <p:cNvSpPr>
            <a:spLocks noGrp="1"/>
          </p:cNvSpPr>
          <p:nvPr>
            <p:ph type="title"/>
          </p:nvPr>
        </p:nvSpPr>
        <p:spPr>
          <a:xfrm>
            <a:off x="2514600" y="162723"/>
            <a:ext cx="4419600" cy="868362"/>
          </a:xfrm>
        </p:spPr>
        <p:txBody>
          <a:bodyPr/>
          <a:lstStyle/>
          <a:p>
            <a:r>
              <a:rPr lang="en-US" dirty="0"/>
              <a:t>Officer Guides</a:t>
            </a:r>
          </a:p>
        </p:txBody>
      </p:sp>
      <p:sp>
        <p:nvSpPr>
          <p:cNvPr id="4" name="TextBox 3">
            <a:extLst>
              <a:ext uri="{FF2B5EF4-FFF2-40B4-BE49-F238E27FC236}">
                <a16:creationId xmlns:a16="http://schemas.microsoft.com/office/drawing/2014/main" id="{73CD5F29-8674-467B-A007-CB35D30D5B81}"/>
              </a:ext>
            </a:extLst>
          </p:cNvPr>
          <p:cNvSpPr txBox="1"/>
          <p:nvPr/>
        </p:nvSpPr>
        <p:spPr>
          <a:xfrm>
            <a:off x="381000" y="1222762"/>
            <a:ext cx="3509664" cy="461665"/>
          </a:xfrm>
          <a:prstGeom prst="rect">
            <a:avLst/>
          </a:prstGeom>
          <a:noFill/>
        </p:spPr>
        <p:txBody>
          <a:bodyPr wrap="square" rtlCol="0">
            <a:spAutoFit/>
          </a:bodyPr>
          <a:lstStyle/>
          <a:p>
            <a:r>
              <a:rPr lang="en-US" sz="2400" b="1" dirty="0"/>
              <a:t>Kkids.org/advisors</a:t>
            </a:r>
          </a:p>
        </p:txBody>
      </p:sp>
      <p:sp>
        <p:nvSpPr>
          <p:cNvPr id="2" name="TextBox 1">
            <a:extLst>
              <a:ext uri="{FF2B5EF4-FFF2-40B4-BE49-F238E27FC236}">
                <a16:creationId xmlns:a16="http://schemas.microsoft.com/office/drawing/2014/main" id="{6D501671-E921-4303-9401-7BF1D57A7747}"/>
              </a:ext>
            </a:extLst>
          </p:cNvPr>
          <p:cNvSpPr txBox="1"/>
          <p:nvPr/>
        </p:nvSpPr>
        <p:spPr>
          <a:xfrm>
            <a:off x="685800" y="2471202"/>
            <a:ext cx="2514601" cy="2062103"/>
          </a:xfrm>
          <a:prstGeom prst="rect">
            <a:avLst/>
          </a:prstGeom>
          <a:noFill/>
        </p:spPr>
        <p:txBody>
          <a:bodyPr wrap="square" rtlCol="0">
            <a:spAutoFit/>
          </a:bodyPr>
          <a:lstStyle/>
          <a:p>
            <a:r>
              <a:rPr lang="en-US" sz="3200" b="1" dirty="0">
                <a:solidFill>
                  <a:srgbClr val="0079C1"/>
                </a:solidFill>
              </a:rPr>
              <a:t>Officer guides help club officers lead the way. </a:t>
            </a:r>
          </a:p>
        </p:txBody>
      </p:sp>
      <p:pic>
        <p:nvPicPr>
          <p:cNvPr id="3" name="Picture 2">
            <a:extLst>
              <a:ext uri="{FF2B5EF4-FFF2-40B4-BE49-F238E27FC236}">
                <a16:creationId xmlns:a16="http://schemas.microsoft.com/office/drawing/2014/main" id="{690AB39C-8090-4B13-9652-0394401785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90912">
            <a:off x="4175361" y="1395627"/>
            <a:ext cx="4188373" cy="5203737"/>
          </a:xfrm>
          <a:prstGeom prst="rect">
            <a:avLst/>
          </a:prstGeom>
          <a:ln w="3175">
            <a:solidFill>
              <a:schemeClr val="tx1"/>
            </a:solidFill>
          </a:ln>
        </p:spPr>
      </p:pic>
    </p:spTree>
    <p:custDataLst>
      <p:tags r:id="rId1"/>
    </p:custDataLst>
    <p:extLst>
      <p:ext uri="{BB962C8B-B14F-4D97-AF65-F5344CB8AC3E}">
        <p14:creationId xmlns:p14="http://schemas.microsoft.com/office/powerpoint/2010/main" val="3711708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9" name="Title 6"/>
          <p:cNvSpPr>
            <a:spLocks noGrp="1"/>
          </p:cNvSpPr>
          <p:nvPr>
            <p:ph type="title"/>
          </p:nvPr>
        </p:nvSpPr>
        <p:spPr>
          <a:xfrm>
            <a:off x="153357" y="61119"/>
            <a:ext cx="8610600" cy="868362"/>
          </a:xfrm>
        </p:spPr>
        <p:txBody>
          <a:bodyPr>
            <a:noAutofit/>
          </a:bodyPr>
          <a:lstStyle/>
          <a:p>
            <a:pPr algn="ctr"/>
            <a:r>
              <a:rPr lang="en-US" sz="4000" dirty="0"/>
              <a:t>Calendar</a:t>
            </a:r>
          </a:p>
        </p:txBody>
      </p:sp>
      <p:sp>
        <p:nvSpPr>
          <p:cNvPr id="6" name="TextBox 5">
            <a:extLst>
              <a:ext uri="{FF2B5EF4-FFF2-40B4-BE49-F238E27FC236}">
                <a16:creationId xmlns:a16="http://schemas.microsoft.com/office/drawing/2014/main" id="{8F2CADC1-65AD-4458-9481-5341BDDE7778}"/>
              </a:ext>
            </a:extLst>
          </p:cNvPr>
          <p:cNvSpPr txBox="1"/>
          <p:nvPr/>
        </p:nvSpPr>
        <p:spPr>
          <a:xfrm>
            <a:off x="7010400" y="6096000"/>
            <a:ext cx="1981200" cy="610528"/>
          </a:xfrm>
          <a:prstGeom prst="rect">
            <a:avLst/>
          </a:prstGeom>
          <a:solidFill>
            <a:schemeClr val="bg1"/>
          </a:solidFill>
        </p:spPr>
        <p:txBody>
          <a:bodyPr wrap="square" rtlCol="0">
            <a:spAutoFit/>
          </a:bodyPr>
          <a:lstStyle/>
          <a:p>
            <a:endParaRPr lang="en-US" dirty="0"/>
          </a:p>
        </p:txBody>
      </p:sp>
      <p:pic>
        <p:nvPicPr>
          <p:cNvPr id="4" name="Picture 3" descr="Calendar&#10;&#10;Description automatically generated">
            <a:extLst>
              <a:ext uri="{FF2B5EF4-FFF2-40B4-BE49-F238E27FC236}">
                <a16:creationId xmlns:a16="http://schemas.microsoft.com/office/drawing/2014/main" id="{DB665682-A668-4F6A-A65A-8438869326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89753">
            <a:off x="4454977" y="1295572"/>
            <a:ext cx="3939495" cy="5211339"/>
          </a:xfrm>
          <a:prstGeom prst="rect">
            <a:avLst/>
          </a:prstGeom>
          <a:ln>
            <a:solidFill>
              <a:srgbClr val="00B050"/>
            </a:solidFill>
          </a:ln>
        </p:spPr>
      </p:pic>
      <p:sp>
        <p:nvSpPr>
          <p:cNvPr id="7" name="TextBox 6">
            <a:extLst>
              <a:ext uri="{FF2B5EF4-FFF2-40B4-BE49-F238E27FC236}">
                <a16:creationId xmlns:a16="http://schemas.microsoft.com/office/drawing/2014/main" id="{B2401566-C133-4FC9-8878-8755B4F2D5F3}"/>
              </a:ext>
            </a:extLst>
          </p:cNvPr>
          <p:cNvSpPr txBox="1"/>
          <p:nvPr/>
        </p:nvSpPr>
        <p:spPr>
          <a:xfrm>
            <a:off x="438659" y="2667000"/>
            <a:ext cx="3295141" cy="2062103"/>
          </a:xfrm>
          <a:prstGeom prst="rect">
            <a:avLst/>
          </a:prstGeom>
          <a:noFill/>
        </p:spPr>
        <p:txBody>
          <a:bodyPr wrap="square" rtlCol="0">
            <a:spAutoFit/>
          </a:bodyPr>
          <a:lstStyle/>
          <a:p>
            <a:r>
              <a:rPr lang="en-US" sz="3200" b="1" dirty="0">
                <a:solidFill>
                  <a:srgbClr val="0079C1"/>
                </a:solidFill>
              </a:rPr>
              <a:t>Make plans and set goals with the K-Kids calendar poster.</a:t>
            </a:r>
          </a:p>
        </p:txBody>
      </p:sp>
      <p:sp>
        <p:nvSpPr>
          <p:cNvPr id="11" name="TextBox 10">
            <a:extLst>
              <a:ext uri="{FF2B5EF4-FFF2-40B4-BE49-F238E27FC236}">
                <a16:creationId xmlns:a16="http://schemas.microsoft.com/office/drawing/2014/main" id="{8290158A-E1F4-43D9-99B1-4F2DB136B074}"/>
              </a:ext>
            </a:extLst>
          </p:cNvPr>
          <p:cNvSpPr txBox="1"/>
          <p:nvPr/>
        </p:nvSpPr>
        <p:spPr>
          <a:xfrm>
            <a:off x="304800" y="1219200"/>
            <a:ext cx="4966177" cy="461665"/>
          </a:xfrm>
          <a:prstGeom prst="rect">
            <a:avLst/>
          </a:prstGeom>
          <a:noFill/>
        </p:spPr>
        <p:txBody>
          <a:bodyPr wrap="square" rtlCol="0">
            <a:spAutoFit/>
          </a:bodyPr>
          <a:lstStyle/>
          <a:p>
            <a:r>
              <a:rPr lang="en-US" sz="2400" b="1" dirty="0"/>
              <a:t>Provided in program kit</a:t>
            </a:r>
          </a:p>
        </p:txBody>
      </p:sp>
    </p:spTree>
    <p:custDataLst>
      <p:tags r:id="rId1"/>
    </p:custDataLst>
    <p:extLst>
      <p:ext uri="{BB962C8B-B14F-4D97-AF65-F5344CB8AC3E}">
        <p14:creationId xmlns:p14="http://schemas.microsoft.com/office/powerpoint/2010/main" val="359976923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82FEC8D-1200-4774-AB6E-3A31372F6A9D}"/>
              </a:ext>
            </a:extLst>
          </p:cNvPr>
          <p:cNvSpPr/>
          <p:nvPr/>
        </p:nvSpPr>
        <p:spPr>
          <a:xfrm>
            <a:off x="7086600" y="6248400"/>
            <a:ext cx="19050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143000" y="857250"/>
            <a:ext cx="6858000" cy="742950"/>
          </a:xfrm>
          <a:prstGeom prst="rect">
            <a:avLst/>
          </a:prstGeom>
        </p:spPr>
        <p:txBody>
          <a:bodyPr anchor="b">
            <a:normAutofit/>
            <a:scene3d>
              <a:camera prst="orthographicFront"/>
              <a:lightRig rig="soft" dir="t">
                <a:rot lat="0" lon="0" rev="2400000"/>
              </a:lightRig>
            </a:scene3d>
            <a:sp3d>
              <a:bevelT w="19050" h="12700"/>
            </a:sp3d>
          </a:bodyPr>
          <a:lstStyle/>
          <a:p>
            <a:pPr marL="41148" algn="ctr">
              <a:defRPr/>
            </a:pPr>
            <a:endParaRPr lang="en-US" sz="33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2" name="Title 1">
            <a:extLst>
              <a:ext uri="{FF2B5EF4-FFF2-40B4-BE49-F238E27FC236}">
                <a16:creationId xmlns:a16="http://schemas.microsoft.com/office/drawing/2014/main" id="{9BB36F15-8540-4B91-95BD-8019D07DEAF8}"/>
              </a:ext>
            </a:extLst>
          </p:cNvPr>
          <p:cNvSpPr>
            <a:spLocks noGrp="1"/>
          </p:cNvSpPr>
          <p:nvPr>
            <p:ph type="title"/>
          </p:nvPr>
        </p:nvSpPr>
        <p:spPr>
          <a:xfrm>
            <a:off x="1447800" y="216863"/>
            <a:ext cx="6858000" cy="868362"/>
          </a:xfrm>
        </p:spPr>
        <p:txBody>
          <a:bodyPr>
            <a:normAutofit/>
          </a:bodyPr>
          <a:lstStyle/>
          <a:p>
            <a:r>
              <a:rPr lang="en-US" dirty="0"/>
              <a:t>Advisor E-newsletters</a:t>
            </a:r>
          </a:p>
        </p:txBody>
      </p:sp>
      <p:sp>
        <p:nvSpPr>
          <p:cNvPr id="10" name="TextBox 9">
            <a:extLst>
              <a:ext uri="{FF2B5EF4-FFF2-40B4-BE49-F238E27FC236}">
                <a16:creationId xmlns:a16="http://schemas.microsoft.com/office/drawing/2014/main" id="{5A71C780-3414-4DC2-A237-CDDE4C7E77BD}"/>
              </a:ext>
            </a:extLst>
          </p:cNvPr>
          <p:cNvSpPr txBox="1"/>
          <p:nvPr/>
        </p:nvSpPr>
        <p:spPr>
          <a:xfrm>
            <a:off x="228600" y="1202392"/>
            <a:ext cx="4966177" cy="523220"/>
          </a:xfrm>
          <a:prstGeom prst="rect">
            <a:avLst/>
          </a:prstGeom>
          <a:noFill/>
        </p:spPr>
        <p:txBody>
          <a:bodyPr wrap="square" rtlCol="0">
            <a:spAutoFit/>
          </a:bodyPr>
          <a:lstStyle/>
          <a:p>
            <a:r>
              <a:rPr lang="en-US" sz="2800" b="1" dirty="0"/>
              <a:t>Online at Kkids.org/advisors</a:t>
            </a:r>
          </a:p>
        </p:txBody>
      </p:sp>
      <p:pic>
        <p:nvPicPr>
          <p:cNvPr id="12" name="Picture 11" descr="A picture containing qr code&#10;&#10;Description automatically generated">
            <a:extLst>
              <a:ext uri="{FF2B5EF4-FFF2-40B4-BE49-F238E27FC236}">
                <a16:creationId xmlns:a16="http://schemas.microsoft.com/office/drawing/2014/main" id="{C528B26B-56BE-4D1D-A6CF-69EB1BF1A6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26695">
            <a:off x="4797741" y="1334614"/>
            <a:ext cx="3902491" cy="5116599"/>
          </a:xfrm>
          <a:prstGeom prst="rect">
            <a:avLst/>
          </a:prstGeom>
          <a:ln>
            <a:solidFill>
              <a:srgbClr val="0070C0"/>
            </a:solidFill>
          </a:ln>
        </p:spPr>
      </p:pic>
      <p:sp>
        <p:nvSpPr>
          <p:cNvPr id="3" name="TextBox 2">
            <a:extLst>
              <a:ext uri="{FF2B5EF4-FFF2-40B4-BE49-F238E27FC236}">
                <a16:creationId xmlns:a16="http://schemas.microsoft.com/office/drawing/2014/main" id="{36BAC2D3-6C91-F6E1-22D7-59048C19D5CF}"/>
              </a:ext>
            </a:extLst>
          </p:cNvPr>
          <p:cNvSpPr txBox="1"/>
          <p:nvPr/>
        </p:nvSpPr>
        <p:spPr>
          <a:xfrm>
            <a:off x="164177" y="2070754"/>
            <a:ext cx="4088562" cy="3046988"/>
          </a:xfrm>
          <a:prstGeom prst="rect">
            <a:avLst/>
          </a:prstGeom>
          <a:noFill/>
        </p:spPr>
        <p:txBody>
          <a:bodyPr wrap="square" rtlCol="0">
            <a:spAutoFit/>
          </a:bodyPr>
          <a:lstStyle/>
          <a:p>
            <a:r>
              <a:rPr lang="en-US" sz="2400" b="1" dirty="0">
                <a:solidFill>
                  <a:srgbClr val="0070C0"/>
                </a:solidFill>
              </a:rPr>
              <a:t>Club advisors receive a K-Kids Advisor e-newsletter at the end of each month. </a:t>
            </a:r>
          </a:p>
          <a:p>
            <a:endParaRPr lang="en-US" sz="2400" b="1" dirty="0">
              <a:solidFill>
                <a:srgbClr val="0070C0"/>
              </a:solidFill>
            </a:endParaRPr>
          </a:p>
          <a:p>
            <a:r>
              <a:rPr lang="en-US" sz="2400" b="1" dirty="0">
                <a:solidFill>
                  <a:srgbClr val="0070C0"/>
                </a:solidFill>
              </a:rPr>
              <a:t>Sharing service conducted with Kiwanis International ensures your club will be highlighted in an e-newsletter. </a:t>
            </a:r>
          </a:p>
        </p:txBody>
      </p:sp>
    </p:spTree>
    <p:custDataLst>
      <p:tags r:id="rId1"/>
    </p:custDataLst>
    <p:extLst>
      <p:ext uri="{BB962C8B-B14F-4D97-AF65-F5344CB8AC3E}">
        <p14:creationId xmlns:p14="http://schemas.microsoft.com/office/powerpoint/2010/main" val="286264018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43000" y="857250"/>
            <a:ext cx="6858000" cy="742950"/>
          </a:xfrm>
          <a:prstGeom prst="rect">
            <a:avLst/>
          </a:prstGeom>
        </p:spPr>
        <p:txBody>
          <a:bodyPr anchor="b">
            <a:normAutofit/>
            <a:scene3d>
              <a:camera prst="orthographicFront"/>
              <a:lightRig rig="soft" dir="t">
                <a:rot lat="0" lon="0" rev="2400000"/>
              </a:lightRig>
            </a:scene3d>
            <a:sp3d>
              <a:bevelT w="19050" h="12700"/>
            </a:sp3d>
          </a:bodyPr>
          <a:lstStyle/>
          <a:p>
            <a:pPr marL="41148" algn="ctr">
              <a:defRPr/>
            </a:pPr>
            <a:endParaRPr lang="en-US" sz="33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9" name="Rectangle 8">
            <a:extLst>
              <a:ext uri="{FF2B5EF4-FFF2-40B4-BE49-F238E27FC236}">
                <a16:creationId xmlns:a16="http://schemas.microsoft.com/office/drawing/2014/main" id="{301255E9-575F-4AFF-A99A-90BF96308653}"/>
              </a:ext>
            </a:extLst>
          </p:cNvPr>
          <p:cNvSpPr/>
          <p:nvPr/>
        </p:nvSpPr>
        <p:spPr>
          <a:xfrm>
            <a:off x="513330" y="2514600"/>
            <a:ext cx="3601470" cy="2677656"/>
          </a:xfrm>
          <a:prstGeom prst="rect">
            <a:avLst/>
          </a:prstGeom>
        </p:spPr>
        <p:txBody>
          <a:bodyPr wrap="square">
            <a:spAutoFit/>
          </a:bodyPr>
          <a:lstStyle/>
          <a:p>
            <a:r>
              <a:rPr lang="en-US" sz="2800" b="1" dirty="0">
                <a:solidFill>
                  <a:srgbClr val="00B050"/>
                </a:solidFill>
                <a:latin typeface="Myriad Pro"/>
              </a:rPr>
              <a:t>About K-Kids</a:t>
            </a:r>
          </a:p>
          <a:p>
            <a:r>
              <a:rPr lang="en-US" sz="2800" b="1" dirty="0">
                <a:solidFill>
                  <a:srgbClr val="0070C0"/>
                </a:solidFill>
                <a:latin typeface="Myriad Pro"/>
              </a:rPr>
              <a:t>Meeting Agendas</a:t>
            </a:r>
          </a:p>
          <a:p>
            <a:r>
              <a:rPr lang="en-US" sz="2800" b="1" dirty="0">
                <a:solidFill>
                  <a:srgbClr val="00B050"/>
                </a:solidFill>
                <a:latin typeface="Myriad Pro"/>
              </a:rPr>
              <a:t>Calendar</a:t>
            </a:r>
          </a:p>
          <a:p>
            <a:r>
              <a:rPr lang="en-US" sz="2800" b="1" dirty="0">
                <a:solidFill>
                  <a:srgbClr val="0070C0"/>
                </a:solidFill>
                <a:latin typeface="Myriad Pro"/>
              </a:rPr>
              <a:t>Training Leadership</a:t>
            </a:r>
          </a:p>
          <a:p>
            <a:r>
              <a:rPr lang="en-US" sz="2800" b="1" dirty="0">
                <a:solidFill>
                  <a:srgbClr val="00B050"/>
                </a:solidFill>
                <a:latin typeface="Myriad Pro"/>
              </a:rPr>
              <a:t>Serve/Lead/Engage</a:t>
            </a:r>
          </a:p>
          <a:p>
            <a:r>
              <a:rPr lang="en-US" sz="2800" b="1" dirty="0">
                <a:solidFill>
                  <a:srgbClr val="0070C0"/>
                </a:solidFill>
                <a:latin typeface="Myriad Pro"/>
              </a:rPr>
              <a:t>The Kiwanis Family</a:t>
            </a:r>
          </a:p>
        </p:txBody>
      </p:sp>
      <p:sp>
        <p:nvSpPr>
          <p:cNvPr id="2" name="Title 1">
            <a:extLst>
              <a:ext uri="{FF2B5EF4-FFF2-40B4-BE49-F238E27FC236}">
                <a16:creationId xmlns:a16="http://schemas.microsoft.com/office/drawing/2014/main" id="{6040139C-0F06-4282-AE3B-61D1BA2960B7}"/>
              </a:ext>
            </a:extLst>
          </p:cNvPr>
          <p:cNvSpPr>
            <a:spLocks noGrp="1"/>
          </p:cNvSpPr>
          <p:nvPr>
            <p:ph type="title"/>
          </p:nvPr>
        </p:nvSpPr>
        <p:spPr>
          <a:xfrm>
            <a:off x="457200" y="164734"/>
            <a:ext cx="8229600" cy="868362"/>
          </a:xfrm>
        </p:spPr>
        <p:txBody>
          <a:bodyPr/>
          <a:lstStyle/>
          <a:p>
            <a:r>
              <a:rPr lang="en-US" dirty="0"/>
              <a:t>        Member Handbook</a:t>
            </a:r>
          </a:p>
        </p:txBody>
      </p:sp>
      <p:sp>
        <p:nvSpPr>
          <p:cNvPr id="6" name="TextBox 5">
            <a:extLst>
              <a:ext uri="{FF2B5EF4-FFF2-40B4-BE49-F238E27FC236}">
                <a16:creationId xmlns:a16="http://schemas.microsoft.com/office/drawing/2014/main" id="{F325451E-3E66-4528-B251-1B0030CCC5C7}"/>
              </a:ext>
            </a:extLst>
          </p:cNvPr>
          <p:cNvSpPr txBox="1"/>
          <p:nvPr/>
        </p:nvSpPr>
        <p:spPr>
          <a:xfrm>
            <a:off x="7162800" y="5795596"/>
            <a:ext cx="1676400" cy="897670"/>
          </a:xfrm>
          <a:prstGeom prst="rect">
            <a:avLst/>
          </a:prstGeom>
          <a:solidFill>
            <a:schemeClr val="bg1"/>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3E06AA3F-0761-421A-AC2B-CC9990000E72}"/>
              </a:ext>
            </a:extLst>
          </p:cNvPr>
          <p:cNvSpPr txBox="1"/>
          <p:nvPr/>
        </p:nvSpPr>
        <p:spPr>
          <a:xfrm>
            <a:off x="152400" y="1204079"/>
            <a:ext cx="4719757" cy="461665"/>
          </a:xfrm>
          <a:prstGeom prst="rect">
            <a:avLst/>
          </a:prstGeom>
          <a:noFill/>
        </p:spPr>
        <p:txBody>
          <a:bodyPr wrap="square" rtlCol="0">
            <a:spAutoFit/>
          </a:bodyPr>
          <a:lstStyle/>
          <a:p>
            <a:r>
              <a:rPr lang="en-US" sz="2400" b="1" dirty="0"/>
              <a:t>K-Kids.org/advisors</a:t>
            </a:r>
          </a:p>
        </p:txBody>
      </p:sp>
      <p:pic>
        <p:nvPicPr>
          <p:cNvPr id="11" name="Picture 10" descr="A picture containing diagram&#10;&#10;Description automatically generated">
            <a:extLst>
              <a:ext uri="{FF2B5EF4-FFF2-40B4-BE49-F238E27FC236}">
                <a16:creationId xmlns:a16="http://schemas.microsoft.com/office/drawing/2014/main" id="{4E62ABBD-7097-4D2E-BADD-4FDBFC4A47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07405">
            <a:off x="4565490" y="1297018"/>
            <a:ext cx="4206240" cy="5257800"/>
          </a:xfrm>
          <a:prstGeom prst="rect">
            <a:avLst/>
          </a:prstGeom>
        </p:spPr>
      </p:pic>
    </p:spTree>
    <p:custDataLst>
      <p:tags r:id="rId1"/>
    </p:custDataLst>
    <p:extLst>
      <p:ext uri="{BB962C8B-B14F-4D97-AF65-F5344CB8AC3E}">
        <p14:creationId xmlns:p14="http://schemas.microsoft.com/office/powerpoint/2010/main" val="7522229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2ABDBF8-D76E-4947-B496-7F9795E41100}"/>
              </a:ext>
            </a:extLst>
          </p:cNvPr>
          <p:cNvSpPr txBox="1"/>
          <p:nvPr/>
        </p:nvSpPr>
        <p:spPr>
          <a:xfrm>
            <a:off x="7239000" y="6248400"/>
            <a:ext cx="1752600" cy="457200"/>
          </a:xfrm>
          <a:prstGeom prst="rect">
            <a:avLst/>
          </a:prstGeom>
          <a:solidFill>
            <a:schemeClr val="bg1"/>
          </a:solidFill>
        </p:spPr>
        <p:txBody>
          <a:bodyPr wrap="square" rtlCol="0">
            <a:spAutoFit/>
          </a:bodyPr>
          <a:lstStyle/>
          <a:p>
            <a:endParaRPr lang="en-US" dirty="0"/>
          </a:p>
        </p:txBody>
      </p:sp>
      <p:sp>
        <p:nvSpPr>
          <p:cNvPr id="5" name="Title 1">
            <a:extLst>
              <a:ext uri="{FF2B5EF4-FFF2-40B4-BE49-F238E27FC236}">
                <a16:creationId xmlns:a16="http://schemas.microsoft.com/office/drawing/2014/main" id="{96D94875-6ECA-4556-82FD-4C458F99763A}"/>
              </a:ext>
            </a:extLst>
          </p:cNvPr>
          <p:cNvSpPr>
            <a:spLocks noGrp="1"/>
          </p:cNvSpPr>
          <p:nvPr>
            <p:ph type="title"/>
          </p:nvPr>
        </p:nvSpPr>
        <p:spPr>
          <a:xfrm>
            <a:off x="2757529" y="119467"/>
            <a:ext cx="4419600" cy="868362"/>
          </a:xfrm>
        </p:spPr>
        <p:txBody>
          <a:bodyPr/>
          <a:lstStyle/>
          <a:p>
            <a:r>
              <a:rPr lang="en-US" dirty="0"/>
              <a:t>IDEA Toolkit</a:t>
            </a:r>
          </a:p>
        </p:txBody>
      </p:sp>
      <p:sp>
        <p:nvSpPr>
          <p:cNvPr id="4" name="TextBox 3">
            <a:extLst>
              <a:ext uri="{FF2B5EF4-FFF2-40B4-BE49-F238E27FC236}">
                <a16:creationId xmlns:a16="http://schemas.microsoft.com/office/drawing/2014/main" id="{73CD5F29-8674-467B-A007-CB35D30D5B81}"/>
              </a:ext>
            </a:extLst>
          </p:cNvPr>
          <p:cNvSpPr txBox="1"/>
          <p:nvPr/>
        </p:nvSpPr>
        <p:spPr>
          <a:xfrm>
            <a:off x="293814" y="1219200"/>
            <a:ext cx="4966177" cy="461665"/>
          </a:xfrm>
          <a:prstGeom prst="rect">
            <a:avLst/>
          </a:prstGeom>
          <a:noFill/>
        </p:spPr>
        <p:txBody>
          <a:bodyPr wrap="square" rtlCol="0">
            <a:spAutoFit/>
          </a:bodyPr>
          <a:lstStyle/>
          <a:p>
            <a:r>
              <a:rPr lang="en-US" sz="2400" b="1" dirty="0"/>
              <a:t>Kkids.org/IDEA</a:t>
            </a:r>
          </a:p>
        </p:txBody>
      </p:sp>
      <p:pic>
        <p:nvPicPr>
          <p:cNvPr id="11" name="Picture 10" descr="Text&#10;&#10;Description automatically generated">
            <a:extLst>
              <a:ext uri="{FF2B5EF4-FFF2-40B4-BE49-F238E27FC236}">
                <a16:creationId xmlns:a16="http://schemas.microsoft.com/office/drawing/2014/main" id="{078749A6-901A-45FC-BC7E-94C1C9ED70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00935">
            <a:off x="4469514" y="1216364"/>
            <a:ext cx="4285527" cy="5423277"/>
          </a:xfrm>
          <a:prstGeom prst="rect">
            <a:avLst/>
          </a:prstGeom>
        </p:spPr>
      </p:pic>
      <p:sp>
        <p:nvSpPr>
          <p:cNvPr id="13" name="Rectangle 12">
            <a:extLst>
              <a:ext uri="{FF2B5EF4-FFF2-40B4-BE49-F238E27FC236}">
                <a16:creationId xmlns:a16="http://schemas.microsoft.com/office/drawing/2014/main" id="{9C884542-1DB5-46CB-8FAD-0564069C75AE}"/>
              </a:ext>
            </a:extLst>
          </p:cNvPr>
          <p:cNvSpPr/>
          <p:nvPr/>
        </p:nvSpPr>
        <p:spPr>
          <a:xfrm>
            <a:off x="195263" y="2661360"/>
            <a:ext cx="3581400" cy="1815882"/>
          </a:xfrm>
          <a:prstGeom prst="rect">
            <a:avLst/>
          </a:prstGeom>
        </p:spPr>
        <p:txBody>
          <a:bodyPr wrap="square">
            <a:spAutoFit/>
          </a:bodyPr>
          <a:lstStyle/>
          <a:p>
            <a:r>
              <a:rPr lang="en-US" sz="2800" b="1" dirty="0">
                <a:solidFill>
                  <a:srgbClr val="00B050"/>
                </a:solidFill>
                <a:latin typeface="Myriad Pro"/>
              </a:rPr>
              <a:t>Identify the need</a:t>
            </a:r>
          </a:p>
          <a:p>
            <a:r>
              <a:rPr lang="en-US" sz="2800" b="1" dirty="0">
                <a:solidFill>
                  <a:srgbClr val="0070C0"/>
                </a:solidFill>
                <a:latin typeface="Myriad Pro"/>
              </a:rPr>
              <a:t>Develop the passion</a:t>
            </a:r>
          </a:p>
          <a:p>
            <a:r>
              <a:rPr lang="en-US" sz="2800" b="1" dirty="0">
                <a:solidFill>
                  <a:srgbClr val="00B050"/>
                </a:solidFill>
                <a:latin typeface="Myriad Pro"/>
              </a:rPr>
              <a:t>Execute the project</a:t>
            </a:r>
          </a:p>
          <a:p>
            <a:r>
              <a:rPr lang="en-US" sz="2800" b="1" dirty="0">
                <a:solidFill>
                  <a:srgbClr val="0070C0"/>
                </a:solidFill>
                <a:latin typeface="Myriad Pro"/>
              </a:rPr>
              <a:t>Advance the impact</a:t>
            </a:r>
          </a:p>
        </p:txBody>
      </p:sp>
    </p:spTree>
    <p:custDataLst>
      <p:tags r:id="rId1"/>
    </p:custDataLst>
    <p:extLst>
      <p:ext uri="{BB962C8B-B14F-4D97-AF65-F5344CB8AC3E}">
        <p14:creationId xmlns:p14="http://schemas.microsoft.com/office/powerpoint/2010/main" val="2800956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9906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4400" dirty="0">
              <a:solidFill>
                <a:schemeClr val="bg1"/>
              </a:solidFill>
              <a:effectLst>
                <a:outerShdw blurRad="38100" dist="25500" dir="5400000" algn="tl" rotWithShape="0">
                  <a:srgbClr val="000000">
                    <a:satMod val="180000"/>
                    <a:alpha val="75000"/>
                  </a:srgbClr>
                </a:outerShdw>
              </a:effectLst>
              <a:latin typeface="+mj-lt"/>
              <a:ea typeface="+mj-ea"/>
              <a:cs typeface="+mj-cs"/>
            </a:endParaRPr>
          </a:p>
        </p:txBody>
      </p:sp>
      <p:sp>
        <p:nvSpPr>
          <p:cNvPr id="9" name="Title 6"/>
          <p:cNvSpPr>
            <a:spLocks noGrp="1"/>
          </p:cNvSpPr>
          <p:nvPr>
            <p:ph type="title"/>
          </p:nvPr>
        </p:nvSpPr>
        <p:spPr>
          <a:xfrm>
            <a:off x="153357" y="61119"/>
            <a:ext cx="8610600" cy="868362"/>
          </a:xfrm>
        </p:spPr>
        <p:txBody>
          <a:bodyPr>
            <a:noAutofit/>
          </a:bodyPr>
          <a:lstStyle/>
          <a:p>
            <a:pPr algn="ctr"/>
            <a:r>
              <a:rPr lang="en-US" sz="4000" dirty="0"/>
              <a:t>Member Calendar</a:t>
            </a:r>
          </a:p>
        </p:txBody>
      </p:sp>
      <p:sp>
        <p:nvSpPr>
          <p:cNvPr id="6" name="TextBox 5">
            <a:extLst>
              <a:ext uri="{FF2B5EF4-FFF2-40B4-BE49-F238E27FC236}">
                <a16:creationId xmlns:a16="http://schemas.microsoft.com/office/drawing/2014/main" id="{8F2CADC1-65AD-4458-9481-5341BDDE7778}"/>
              </a:ext>
            </a:extLst>
          </p:cNvPr>
          <p:cNvSpPr txBox="1"/>
          <p:nvPr/>
        </p:nvSpPr>
        <p:spPr>
          <a:xfrm>
            <a:off x="7010400" y="6096000"/>
            <a:ext cx="1981200" cy="610528"/>
          </a:xfrm>
          <a:prstGeom prst="rect">
            <a:avLst/>
          </a:prstGeom>
          <a:solidFill>
            <a:schemeClr val="bg1"/>
          </a:solidFill>
        </p:spPr>
        <p:txBody>
          <a:bodyPr wrap="square" rtlCol="0">
            <a:spAutoFit/>
          </a:bodyPr>
          <a:lstStyle/>
          <a:p>
            <a:endParaRPr lang="en-US" dirty="0"/>
          </a:p>
        </p:txBody>
      </p:sp>
      <p:sp>
        <p:nvSpPr>
          <p:cNvPr id="11" name="TextBox 10">
            <a:extLst>
              <a:ext uri="{FF2B5EF4-FFF2-40B4-BE49-F238E27FC236}">
                <a16:creationId xmlns:a16="http://schemas.microsoft.com/office/drawing/2014/main" id="{8290158A-E1F4-43D9-99B1-4F2DB136B074}"/>
              </a:ext>
            </a:extLst>
          </p:cNvPr>
          <p:cNvSpPr txBox="1"/>
          <p:nvPr/>
        </p:nvSpPr>
        <p:spPr>
          <a:xfrm>
            <a:off x="293814" y="1156756"/>
            <a:ext cx="4966177" cy="461665"/>
          </a:xfrm>
          <a:prstGeom prst="rect">
            <a:avLst/>
          </a:prstGeom>
          <a:noFill/>
        </p:spPr>
        <p:txBody>
          <a:bodyPr wrap="square" rtlCol="0">
            <a:spAutoFit/>
          </a:bodyPr>
          <a:lstStyle/>
          <a:p>
            <a:r>
              <a:rPr lang="en-US" sz="2400" b="1" dirty="0"/>
              <a:t>Kkids.org/advisors</a:t>
            </a:r>
          </a:p>
        </p:txBody>
      </p:sp>
      <p:pic>
        <p:nvPicPr>
          <p:cNvPr id="3" name="Picture 2" descr="Diagram&#10;&#10;Description automatically generated">
            <a:extLst>
              <a:ext uri="{FF2B5EF4-FFF2-40B4-BE49-F238E27FC236}">
                <a16:creationId xmlns:a16="http://schemas.microsoft.com/office/drawing/2014/main" id="{F6B292CF-FF6F-4087-B785-438B323924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618421"/>
            <a:ext cx="9144000" cy="5715000"/>
          </a:xfrm>
          <a:prstGeom prst="rect">
            <a:avLst/>
          </a:prstGeom>
        </p:spPr>
      </p:pic>
    </p:spTree>
    <p:custDataLst>
      <p:tags r:id="rId1"/>
    </p:custDataLst>
    <p:extLst>
      <p:ext uri="{BB962C8B-B14F-4D97-AF65-F5344CB8AC3E}">
        <p14:creationId xmlns:p14="http://schemas.microsoft.com/office/powerpoint/2010/main" val="326137013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F080F8E-852D-40BB-AA65-F18AE556FF7E}"/>
              </a:ext>
            </a:extLst>
          </p:cNvPr>
          <p:cNvSpPr txBox="1">
            <a:spLocks/>
          </p:cNvSpPr>
          <p:nvPr/>
        </p:nvSpPr>
        <p:spPr>
          <a:xfrm>
            <a:off x="2057400" y="304800"/>
            <a:ext cx="5625128" cy="5911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Verdana" panose="020B0604030504040204" pitchFamily="34" charset="0"/>
                <a:ea typeface="Verdana" panose="020B0604030504040204" pitchFamily="34" charset="0"/>
                <a:cs typeface="Arial" panose="020B0604020202020204" pitchFamily="34" charset="0"/>
              </a:rPr>
              <a:t>Website Resources</a:t>
            </a:r>
          </a:p>
        </p:txBody>
      </p:sp>
      <p:pic>
        <p:nvPicPr>
          <p:cNvPr id="3" name="Picture 2" descr="A picture containing text, person, screenshot&#10;&#10;Description automatically generated">
            <a:extLst>
              <a:ext uri="{FF2B5EF4-FFF2-40B4-BE49-F238E27FC236}">
                <a16:creationId xmlns:a16="http://schemas.microsoft.com/office/drawing/2014/main" id="{A9E347F9-8CA9-F488-5927-F7FDBC9896C9}"/>
              </a:ext>
            </a:extLst>
          </p:cNvPr>
          <p:cNvPicPr>
            <a:picLocks noChangeAspect="1"/>
          </p:cNvPicPr>
          <p:nvPr/>
        </p:nvPicPr>
        <p:blipFill rotWithShape="1">
          <a:blip r:embed="rId4">
            <a:extLst>
              <a:ext uri="{28A0092B-C50C-407E-A947-70E740481C1C}">
                <a14:useLocalDpi xmlns:a14="http://schemas.microsoft.com/office/drawing/2010/main" val="0"/>
              </a:ext>
            </a:extLst>
          </a:blip>
          <a:srcRect l="2500" t="10278" r="3333" b="4166"/>
          <a:stretch/>
        </p:blipFill>
        <p:spPr>
          <a:xfrm>
            <a:off x="34698" y="2209800"/>
            <a:ext cx="9109302" cy="4648200"/>
          </a:xfrm>
          <a:prstGeom prst="rect">
            <a:avLst/>
          </a:prstGeom>
        </p:spPr>
      </p:pic>
      <p:sp>
        <p:nvSpPr>
          <p:cNvPr id="4" name="TextBox 3">
            <a:extLst>
              <a:ext uri="{FF2B5EF4-FFF2-40B4-BE49-F238E27FC236}">
                <a16:creationId xmlns:a16="http://schemas.microsoft.com/office/drawing/2014/main" id="{9A349180-1B6D-F1C0-7B46-AF248B0E216E}"/>
              </a:ext>
            </a:extLst>
          </p:cNvPr>
          <p:cNvSpPr txBox="1"/>
          <p:nvPr/>
        </p:nvSpPr>
        <p:spPr>
          <a:xfrm>
            <a:off x="3212937" y="1285544"/>
            <a:ext cx="2718126" cy="369332"/>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Visit: Kkids.org</a:t>
            </a:r>
          </a:p>
        </p:txBody>
      </p:sp>
    </p:spTree>
    <p:custDataLst>
      <p:tags r:id="rId1"/>
    </p:custDataLst>
    <p:extLst>
      <p:ext uri="{BB962C8B-B14F-4D97-AF65-F5344CB8AC3E}">
        <p14:creationId xmlns:p14="http://schemas.microsoft.com/office/powerpoint/2010/main" val="23621425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F080F8E-852D-40BB-AA65-F18AE556FF7E}"/>
              </a:ext>
            </a:extLst>
          </p:cNvPr>
          <p:cNvSpPr txBox="1">
            <a:spLocks/>
          </p:cNvSpPr>
          <p:nvPr/>
        </p:nvSpPr>
        <p:spPr>
          <a:xfrm>
            <a:off x="1752600" y="304800"/>
            <a:ext cx="6057900" cy="5911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Verdana" panose="020B0604030504040204" pitchFamily="34" charset="0"/>
                <a:ea typeface="Verdana" panose="020B0604030504040204" pitchFamily="34" charset="0"/>
                <a:cs typeface="Arial" panose="020B0604020202020204" pitchFamily="34" charset="0"/>
              </a:rPr>
              <a:t>K-Kids Advisor Page</a:t>
            </a:r>
          </a:p>
        </p:txBody>
      </p:sp>
      <p:sp>
        <p:nvSpPr>
          <p:cNvPr id="7" name="TextBox 6">
            <a:extLst>
              <a:ext uri="{FF2B5EF4-FFF2-40B4-BE49-F238E27FC236}">
                <a16:creationId xmlns:a16="http://schemas.microsoft.com/office/drawing/2014/main" id="{74767545-8A7A-1669-9DDE-B1878603F868}"/>
              </a:ext>
            </a:extLst>
          </p:cNvPr>
          <p:cNvSpPr txBox="1"/>
          <p:nvPr/>
        </p:nvSpPr>
        <p:spPr>
          <a:xfrm>
            <a:off x="6629400" y="6019800"/>
            <a:ext cx="2438400" cy="685800"/>
          </a:xfrm>
          <a:prstGeom prst="rect">
            <a:avLst/>
          </a:prstGeom>
          <a:solidFill>
            <a:schemeClr val="bg1"/>
          </a:solidFill>
          <a:ln>
            <a:solidFill>
              <a:schemeClr val="bg1"/>
            </a:solidFill>
          </a:ln>
        </p:spPr>
        <p:txBody>
          <a:bodyPr wrap="square" rtlCol="0">
            <a:spAutoFit/>
          </a:bodyPr>
          <a:lstStyle/>
          <a:p>
            <a:endParaRPr lang="en-US" dirty="0"/>
          </a:p>
        </p:txBody>
      </p:sp>
      <p:pic>
        <p:nvPicPr>
          <p:cNvPr id="6" name="Picture 5" descr="Graphical user interface, text, application&#10;&#10;Description automatically generated">
            <a:extLst>
              <a:ext uri="{FF2B5EF4-FFF2-40B4-BE49-F238E27FC236}">
                <a16:creationId xmlns:a16="http://schemas.microsoft.com/office/drawing/2014/main" id="{6D963052-5837-461B-6554-18FF0DF4BF54}"/>
              </a:ext>
            </a:extLst>
          </p:cNvPr>
          <p:cNvPicPr>
            <a:picLocks noChangeAspect="1"/>
          </p:cNvPicPr>
          <p:nvPr/>
        </p:nvPicPr>
        <p:blipFill rotWithShape="1">
          <a:blip r:embed="rId4">
            <a:extLst>
              <a:ext uri="{28A0092B-C50C-407E-A947-70E740481C1C}">
                <a14:useLocalDpi xmlns:a14="http://schemas.microsoft.com/office/drawing/2010/main" val="0"/>
              </a:ext>
            </a:extLst>
          </a:blip>
          <a:srcRect l="6667" t="10695" r="6667" b="3750"/>
          <a:stretch/>
        </p:blipFill>
        <p:spPr>
          <a:xfrm>
            <a:off x="503464" y="2003156"/>
            <a:ext cx="8137072" cy="4381500"/>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8974AB41-F4E9-7D2A-8B0B-5060D14B9809}"/>
              </a:ext>
            </a:extLst>
          </p:cNvPr>
          <p:cNvSpPr txBox="1"/>
          <p:nvPr/>
        </p:nvSpPr>
        <p:spPr>
          <a:xfrm>
            <a:off x="3524250" y="1238513"/>
            <a:ext cx="2514600" cy="400110"/>
          </a:xfrm>
          <a:prstGeom prst="rect">
            <a:avLst/>
          </a:prstGeom>
          <a:noFill/>
        </p:spPr>
        <p:txBody>
          <a:bodyPr wrap="square" rtlCol="0">
            <a:spAutoFit/>
          </a:bodyPr>
          <a:lstStyle/>
          <a:p>
            <a:r>
              <a:rPr lang="en-US" sz="2000" b="1" dirty="0"/>
              <a:t>Kkids.org/advisors</a:t>
            </a:r>
          </a:p>
        </p:txBody>
      </p:sp>
      <p:sp>
        <p:nvSpPr>
          <p:cNvPr id="9" name="Oval 8">
            <a:extLst>
              <a:ext uri="{FF2B5EF4-FFF2-40B4-BE49-F238E27FC236}">
                <a16:creationId xmlns:a16="http://schemas.microsoft.com/office/drawing/2014/main" id="{2BB2D382-12B3-F4F2-4D2B-EA60533B3A07}"/>
              </a:ext>
            </a:extLst>
          </p:cNvPr>
          <p:cNvSpPr/>
          <p:nvPr/>
        </p:nvSpPr>
        <p:spPr>
          <a:xfrm>
            <a:off x="3733800" y="2005739"/>
            <a:ext cx="6096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53177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F080F8E-852D-40BB-AA65-F18AE556FF7E}"/>
              </a:ext>
            </a:extLst>
          </p:cNvPr>
          <p:cNvSpPr txBox="1">
            <a:spLocks/>
          </p:cNvSpPr>
          <p:nvPr/>
        </p:nvSpPr>
        <p:spPr>
          <a:xfrm>
            <a:off x="2895600" y="304800"/>
            <a:ext cx="4191000" cy="5911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Verdana" panose="020B0604030504040204" pitchFamily="34" charset="0"/>
                <a:ea typeface="Verdana" panose="020B0604030504040204" pitchFamily="34" charset="0"/>
                <a:cs typeface="Arial" panose="020B0604020202020204" pitchFamily="34" charset="0"/>
              </a:rPr>
              <a:t>Meeting Kits</a:t>
            </a:r>
          </a:p>
        </p:txBody>
      </p:sp>
      <p:pic>
        <p:nvPicPr>
          <p:cNvPr id="5" name="Picture 4" descr="A screenshot of a computer&#10;&#10;Description automatically generated with low confidence">
            <a:extLst>
              <a:ext uri="{FF2B5EF4-FFF2-40B4-BE49-F238E27FC236}">
                <a16:creationId xmlns:a16="http://schemas.microsoft.com/office/drawing/2014/main" id="{8AA88363-783B-4211-BAE4-A3C92E3EA8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43000"/>
            <a:ext cx="9144000" cy="5918276"/>
          </a:xfrm>
          <a:prstGeom prst="rect">
            <a:avLst/>
          </a:prstGeom>
        </p:spPr>
      </p:pic>
      <p:sp>
        <p:nvSpPr>
          <p:cNvPr id="2" name="Oval 1">
            <a:extLst>
              <a:ext uri="{FF2B5EF4-FFF2-40B4-BE49-F238E27FC236}">
                <a16:creationId xmlns:a16="http://schemas.microsoft.com/office/drawing/2014/main" id="{46609BEE-8C2E-B922-B757-3F55D4CB41EB}"/>
              </a:ext>
            </a:extLst>
          </p:cNvPr>
          <p:cNvSpPr/>
          <p:nvPr/>
        </p:nvSpPr>
        <p:spPr>
          <a:xfrm>
            <a:off x="5410200" y="1371600"/>
            <a:ext cx="762000" cy="685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4083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29361C-DD53-4F72-9257-B1BDC89746EF}"/>
              </a:ext>
            </a:extLst>
          </p:cNvPr>
          <p:cNvSpPr>
            <a:spLocks noGrp="1"/>
          </p:cNvSpPr>
          <p:nvPr>
            <p:ph type="title"/>
          </p:nvPr>
        </p:nvSpPr>
        <p:spPr>
          <a:xfrm>
            <a:off x="2057400" y="152400"/>
            <a:ext cx="5486400" cy="868362"/>
          </a:xfrm>
        </p:spPr>
        <p:txBody>
          <a:bodyPr>
            <a:normAutofit/>
          </a:bodyPr>
          <a:lstStyle/>
          <a:p>
            <a:r>
              <a:rPr lang="en-US" dirty="0">
                <a:latin typeface="Arial" panose="020B0604020202020204" pitchFamily="34" charset="0"/>
                <a:cs typeface="Arial" panose="020B0604020202020204" pitchFamily="34" charset="0"/>
              </a:rPr>
              <a:t>Virtual Key Leader </a:t>
            </a:r>
          </a:p>
        </p:txBody>
      </p:sp>
      <p:pic>
        <p:nvPicPr>
          <p:cNvPr id="13" name="Graphic 12" descr="Classroom">
            <a:extLst>
              <a:ext uri="{FF2B5EF4-FFF2-40B4-BE49-F238E27FC236}">
                <a16:creationId xmlns:a16="http://schemas.microsoft.com/office/drawing/2014/main" id="{BEC8D0B2-8DDD-4A00-B407-DC48829753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4488" y="3206266"/>
            <a:ext cx="1754783" cy="1754783"/>
          </a:xfrm>
          <a:prstGeom prst="rect">
            <a:avLst/>
          </a:prstGeom>
        </p:spPr>
      </p:pic>
      <p:pic>
        <p:nvPicPr>
          <p:cNvPr id="14" name="Graphic 13" descr="Desk">
            <a:extLst>
              <a:ext uri="{FF2B5EF4-FFF2-40B4-BE49-F238E27FC236}">
                <a16:creationId xmlns:a16="http://schemas.microsoft.com/office/drawing/2014/main" id="{28541B56-6772-4250-9C37-9271F84B5C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62200" y="3206266"/>
            <a:ext cx="1727252" cy="1727252"/>
          </a:xfrm>
          <a:prstGeom prst="rect">
            <a:avLst/>
          </a:prstGeom>
        </p:spPr>
      </p:pic>
      <p:pic>
        <p:nvPicPr>
          <p:cNvPr id="15" name="Graphic 14" descr="Neighborhood">
            <a:extLst>
              <a:ext uri="{FF2B5EF4-FFF2-40B4-BE49-F238E27FC236}">
                <a16:creationId xmlns:a16="http://schemas.microsoft.com/office/drawing/2014/main" id="{BC1C116C-D531-4691-9B0C-3521D0A05FC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72000" y="3206266"/>
            <a:ext cx="1663261" cy="1663261"/>
          </a:xfrm>
          <a:prstGeom prst="rect">
            <a:avLst/>
          </a:prstGeom>
        </p:spPr>
      </p:pic>
      <p:pic>
        <p:nvPicPr>
          <p:cNvPr id="16" name="Graphic 15" descr="Advertising">
            <a:extLst>
              <a:ext uri="{FF2B5EF4-FFF2-40B4-BE49-F238E27FC236}">
                <a16:creationId xmlns:a16="http://schemas.microsoft.com/office/drawing/2014/main" id="{F872C6A0-733A-4189-B576-61EFBEEF4CC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69182" y="3270257"/>
            <a:ext cx="1663261" cy="1663261"/>
          </a:xfrm>
          <a:prstGeom prst="rect">
            <a:avLst/>
          </a:prstGeom>
        </p:spPr>
      </p:pic>
      <p:sp>
        <p:nvSpPr>
          <p:cNvPr id="17" name="TextBox 16">
            <a:extLst>
              <a:ext uri="{FF2B5EF4-FFF2-40B4-BE49-F238E27FC236}">
                <a16:creationId xmlns:a16="http://schemas.microsoft.com/office/drawing/2014/main" id="{5CEA0465-BFA7-49A9-8F2C-EBB65DB230E3}"/>
              </a:ext>
            </a:extLst>
          </p:cNvPr>
          <p:cNvSpPr txBox="1"/>
          <p:nvPr/>
        </p:nvSpPr>
        <p:spPr>
          <a:xfrm>
            <a:off x="-17534" y="5007901"/>
            <a:ext cx="1981200"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Class/</a:t>
            </a:r>
          </a:p>
          <a:p>
            <a:pPr algn="ctr"/>
            <a:r>
              <a:rPr lang="en-US" b="1" dirty="0">
                <a:latin typeface="Arial" panose="020B0604020202020204" pitchFamily="34" charset="0"/>
                <a:cs typeface="Arial" panose="020B0604020202020204" pitchFamily="34" charset="0"/>
              </a:rPr>
              <a:t>Meeting</a:t>
            </a:r>
          </a:p>
        </p:txBody>
      </p:sp>
      <p:sp>
        <p:nvSpPr>
          <p:cNvPr id="18" name="TextBox 17">
            <a:extLst>
              <a:ext uri="{FF2B5EF4-FFF2-40B4-BE49-F238E27FC236}">
                <a16:creationId xmlns:a16="http://schemas.microsoft.com/office/drawing/2014/main" id="{306CF597-2C2F-47FD-A393-F24E2BB2446E}"/>
              </a:ext>
            </a:extLst>
          </p:cNvPr>
          <p:cNvSpPr txBox="1"/>
          <p:nvPr/>
        </p:nvSpPr>
        <p:spPr>
          <a:xfrm>
            <a:off x="2209800" y="5025009"/>
            <a:ext cx="1825283"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Independent</a:t>
            </a:r>
          </a:p>
          <a:p>
            <a:pPr algn="ctr"/>
            <a:r>
              <a:rPr lang="en-US" b="1" dirty="0">
                <a:latin typeface="Arial" panose="020B0604020202020204" pitchFamily="34" charset="0"/>
                <a:cs typeface="Arial" panose="020B0604020202020204" pitchFamily="34" charset="0"/>
              </a:rPr>
              <a:t>Study</a:t>
            </a:r>
          </a:p>
        </p:txBody>
      </p:sp>
      <p:sp>
        <p:nvSpPr>
          <p:cNvPr id="19" name="TextBox 18">
            <a:extLst>
              <a:ext uri="{FF2B5EF4-FFF2-40B4-BE49-F238E27FC236}">
                <a16:creationId xmlns:a16="http://schemas.microsoft.com/office/drawing/2014/main" id="{5C649468-48F5-4122-AFF5-D7DB8A1790C5}"/>
              </a:ext>
            </a:extLst>
          </p:cNvPr>
          <p:cNvSpPr txBox="1"/>
          <p:nvPr/>
        </p:nvSpPr>
        <p:spPr>
          <a:xfrm>
            <a:off x="4264891" y="5025009"/>
            <a:ext cx="2359847"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Family/Community</a:t>
            </a:r>
          </a:p>
          <a:p>
            <a:pPr algn="ctr"/>
            <a:r>
              <a:rPr lang="en-US" b="1" dirty="0">
                <a:latin typeface="Arial" panose="020B0604020202020204" pitchFamily="34" charset="0"/>
                <a:cs typeface="Arial" panose="020B0604020202020204" pitchFamily="34" charset="0"/>
              </a:rPr>
              <a:t>Activity</a:t>
            </a:r>
          </a:p>
        </p:txBody>
      </p:sp>
      <p:sp>
        <p:nvSpPr>
          <p:cNvPr id="20" name="TextBox 19">
            <a:extLst>
              <a:ext uri="{FF2B5EF4-FFF2-40B4-BE49-F238E27FC236}">
                <a16:creationId xmlns:a16="http://schemas.microsoft.com/office/drawing/2014/main" id="{317715C0-A936-4EE6-8F40-64F8A83560B3}"/>
              </a:ext>
            </a:extLst>
          </p:cNvPr>
          <p:cNvSpPr txBox="1"/>
          <p:nvPr/>
        </p:nvSpPr>
        <p:spPr>
          <a:xfrm>
            <a:off x="6624738" y="4869527"/>
            <a:ext cx="2570871"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Promotional/</a:t>
            </a:r>
          </a:p>
          <a:p>
            <a:pPr algn="ctr"/>
            <a:r>
              <a:rPr lang="en-US" b="1" dirty="0">
                <a:latin typeface="Arial" panose="020B0604020202020204" pitchFamily="34" charset="0"/>
                <a:cs typeface="Arial" panose="020B0604020202020204" pitchFamily="34" charset="0"/>
              </a:rPr>
              <a:t>Marketing</a:t>
            </a:r>
          </a:p>
        </p:txBody>
      </p:sp>
      <p:sp>
        <p:nvSpPr>
          <p:cNvPr id="2" name="TextBox 1">
            <a:extLst>
              <a:ext uri="{FF2B5EF4-FFF2-40B4-BE49-F238E27FC236}">
                <a16:creationId xmlns:a16="http://schemas.microsoft.com/office/drawing/2014/main" id="{56A502BB-FFE5-A0CA-9A50-72EC9580BDAC}"/>
              </a:ext>
            </a:extLst>
          </p:cNvPr>
          <p:cNvSpPr txBox="1"/>
          <p:nvPr/>
        </p:nvSpPr>
        <p:spPr>
          <a:xfrm>
            <a:off x="357807" y="2074381"/>
            <a:ext cx="8547538" cy="923330"/>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Club advisors can enroll in Kiwanis’ free online leadership training course. Modify and integrate leadership concepts for </a:t>
            </a:r>
          </a:p>
          <a:p>
            <a:r>
              <a:rPr lang="en-US" b="1" dirty="0">
                <a:latin typeface="Verdana" panose="020B0604030504040204" pitchFamily="34" charset="0"/>
                <a:ea typeface="Verdana" panose="020B0604030504040204" pitchFamily="34" charset="0"/>
              </a:rPr>
              <a:t>K-Kids members. </a:t>
            </a:r>
          </a:p>
        </p:txBody>
      </p:sp>
      <p:sp>
        <p:nvSpPr>
          <p:cNvPr id="3" name="TextBox 2">
            <a:extLst>
              <a:ext uri="{FF2B5EF4-FFF2-40B4-BE49-F238E27FC236}">
                <a16:creationId xmlns:a16="http://schemas.microsoft.com/office/drawing/2014/main" id="{A71FA250-7ECD-4C92-BDA3-B2039EADB5A6}"/>
              </a:ext>
            </a:extLst>
          </p:cNvPr>
          <p:cNvSpPr txBox="1"/>
          <p:nvPr/>
        </p:nvSpPr>
        <p:spPr>
          <a:xfrm>
            <a:off x="2388031" y="1271845"/>
            <a:ext cx="4487091" cy="369332"/>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Kiwanis.org/VirtualKeyLeader</a:t>
            </a:r>
          </a:p>
        </p:txBody>
      </p:sp>
    </p:spTree>
    <p:custDataLst>
      <p:tags r:id="rId1"/>
    </p:custDataLst>
    <p:extLst>
      <p:ext uri="{BB962C8B-B14F-4D97-AF65-F5344CB8AC3E}">
        <p14:creationId xmlns:p14="http://schemas.microsoft.com/office/powerpoint/2010/main" val="275433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 little, child&#10;&#10;Description automatically generated">
            <a:extLst>
              <a:ext uri="{FF2B5EF4-FFF2-40B4-BE49-F238E27FC236}">
                <a16:creationId xmlns:a16="http://schemas.microsoft.com/office/drawing/2014/main" id="{22BB9E99-6BC2-4932-AC18-1627CBB45A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19200"/>
            <a:ext cx="9144000" cy="6071616"/>
          </a:xfrm>
          <a:prstGeom prst="rect">
            <a:avLst/>
          </a:prstGeom>
        </p:spPr>
      </p:pic>
      <p:sp>
        <p:nvSpPr>
          <p:cNvPr id="8" name="Rectangle 3">
            <a:extLst>
              <a:ext uri="{FF2B5EF4-FFF2-40B4-BE49-F238E27FC236}">
                <a16:creationId xmlns:a16="http://schemas.microsoft.com/office/drawing/2014/main" id="{AB8FAA62-E04D-402E-9FD8-843D28E717FE}"/>
              </a:ext>
            </a:extLst>
          </p:cNvPr>
          <p:cNvSpPr>
            <a:spLocks noGrp="1" noChangeArrowheads="1"/>
          </p:cNvSpPr>
          <p:nvPr>
            <p:ph idx="1"/>
          </p:nvPr>
        </p:nvSpPr>
        <p:spPr>
          <a:xfrm>
            <a:off x="304800" y="139700"/>
            <a:ext cx="8686800" cy="1066800"/>
          </a:xfrm>
        </p:spPr>
        <p:txBody>
          <a:bodyPr>
            <a:noAutofit/>
          </a:bodyPr>
          <a:lstStyle/>
          <a:p>
            <a:pPr eaLnBrk="1" hangingPunct="1">
              <a:buFontTx/>
              <a:buNone/>
            </a:pPr>
            <a:r>
              <a:rPr lang="en-US" sz="5400" b="1" dirty="0">
                <a:solidFill>
                  <a:schemeClr val="bg1"/>
                </a:solidFill>
                <a:latin typeface="+mj-lt"/>
                <a:cs typeface="Arial" charset="0"/>
              </a:rPr>
              <a:t> Interested in starting a club?</a:t>
            </a:r>
          </a:p>
          <a:p>
            <a:pPr lvl="1">
              <a:buFontTx/>
              <a:buNone/>
            </a:pPr>
            <a:r>
              <a:rPr lang="en-US" sz="3600" dirty="0">
                <a:solidFill>
                  <a:srgbClr val="0065BD"/>
                </a:solidFill>
                <a:latin typeface="Palatino"/>
                <a:cs typeface="Arial" charset="0"/>
              </a:rPr>
              <a:t>     </a:t>
            </a:r>
          </a:p>
        </p:txBody>
      </p:sp>
    </p:spTree>
    <p:custDataLst>
      <p:tags r:id="rId1"/>
    </p:custDataLst>
    <p:extLst>
      <p:ext uri="{BB962C8B-B14F-4D97-AF65-F5344CB8AC3E}">
        <p14:creationId xmlns:p14="http://schemas.microsoft.com/office/powerpoint/2010/main" val="2435786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BF7B20-74CF-4A79-B33F-E98C1A31972B}"/>
              </a:ext>
            </a:extLst>
          </p:cNvPr>
          <p:cNvSpPr>
            <a:spLocks noGrp="1"/>
          </p:cNvSpPr>
          <p:nvPr>
            <p:ph type="title"/>
          </p:nvPr>
        </p:nvSpPr>
        <p:spPr>
          <a:xfrm>
            <a:off x="533400" y="228600"/>
            <a:ext cx="8458200" cy="868362"/>
          </a:xfrm>
        </p:spPr>
        <p:txBody>
          <a:bodyPr>
            <a:normAutofit/>
          </a:bodyPr>
          <a:lstStyle/>
          <a:p>
            <a:r>
              <a:rPr lang="en-US" sz="3000" dirty="0"/>
              <a:t>Visit KiwanisKids.org/Start-a-club</a:t>
            </a:r>
          </a:p>
        </p:txBody>
      </p:sp>
      <p:pic>
        <p:nvPicPr>
          <p:cNvPr id="4" name="Picture 3" descr="Graphical user interface, application, table&#10;&#10;Description automatically generated">
            <a:extLst>
              <a:ext uri="{FF2B5EF4-FFF2-40B4-BE49-F238E27FC236}">
                <a16:creationId xmlns:a16="http://schemas.microsoft.com/office/drawing/2014/main" id="{759DBBA9-651C-370A-D170-FE0408C9BF37}"/>
              </a:ext>
            </a:extLst>
          </p:cNvPr>
          <p:cNvPicPr>
            <a:picLocks noChangeAspect="1"/>
          </p:cNvPicPr>
          <p:nvPr/>
        </p:nvPicPr>
        <p:blipFill rotWithShape="1">
          <a:blip r:embed="rId4">
            <a:extLst>
              <a:ext uri="{28A0092B-C50C-407E-A947-70E740481C1C}">
                <a14:useLocalDpi xmlns:a14="http://schemas.microsoft.com/office/drawing/2010/main" val="0"/>
              </a:ext>
            </a:extLst>
          </a:blip>
          <a:srcRect l="2500" t="8075" r="3333" b="3314"/>
          <a:stretch/>
        </p:blipFill>
        <p:spPr>
          <a:xfrm>
            <a:off x="44013" y="1752600"/>
            <a:ext cx="9055974" cy="4876800"/>
          </a:xfrm>
          <a:prstGeom prst="rect">
            <a:avLst/>
          </a:prstGeom>
          <a:ln>
            <a:noFill/>
          </a:ln>
          <a:effectLst>
            <a:outerShdw blurRad="292100" dist="139700" dir="2700000" algn="tl" rotWithShape="0">
              <a:srgbClr val="333333">
                <a:alpha val="65000"/>
              </a:srgbClr>
            </a:outerShdw>
          </a:effectLst>
        </p:spPr>
      </p:pic>
      <p:sp>
        <p:nvSpPr>
          <p:cNvPr id="5" name="Oval 4">
            <a:extLst>
              <a:ext uri="{FF2B5EF4-FFF2-40B4-BE49-F238E27FC236}">
                <a16:creationId xmlns:a16="http://schemas.microsoft.com/office/drawing/2014/main" id="{A1554D2E-2A4F-E18C-5D50-C7AFC1A2DA21}"/>
              </a:ext>
            </a:extLst>
          </p:cNvPr>
          <p:cNvSpPr/>
          <p:nvPr/>
        </p:nvSpPr>
        <p:spPr>
          <a:xfrm>
            <a:off x="2590800" y="1905000"/>
            <a:ext cx="762000" cy="685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309238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p:cNvSpPr>
            <a:spLocks noChangeArrowheads="1"/>
          </p:cNvSpPr>
          <p:nvPr/>
        </p:nvSpPr>
        <p:spPr bwMode="auto">
          <a:xfrm>
            <a:off x="0" y="0"/>
            <a:ext cx="4953000" cy="6858000"/>
          </a:xfrm>
          <a:prstGeom prst="rect">
            <a:avLst/>
          </a:prstGeom>
          <a:solidFill>
            <a:srgbClr val="0079C1"/>
          </a:solidFill>
          <a:ln w="9525">
            <a:noFill/>
            <a:miter lim="800000"/>
            <a:headEnd/>
            <a:tailEnd/>
          </a:ln>
          <a:effectLst/>
        </p:spPr>
        <p:txBody>
          <a:bodyPr wrap="none" anchor="ctr"/>
          <a:lstStyle/>
          <a:p>
            <a:pPr algn="l" rtl="0" fontAlgn="base">
              <a:spcBef>
                <a:spcPct val="0"/>
              </a:spcBef>
              <a:spcAft>
                <a:spcPct val="0"/>
              </a:spcAft>
              <a:defRPr/>
            </a:pPr>
            <a:endParaRPr lang="en-US" sz="2400" kern="1200" dirty="0">
              <a:solidFill>
                <a:srgbClr val="000000"/>
              </a:solidFill>
              <a:latin typeface="Times New Roman" charset="0"/>
              <a:ea typeface="+mn-ea"/>
              <a:cs typeface="+mn-cs"/>
            </a:endParaRPr>
          </a:p>
        </p:txBody>
      </p:sp>
      <p:pic>
        <p:nvPicPr>
          <p:cNvPr id="6" name="Picture 2" descr="U:\SOAP\gbidgood\Growth\SLP NCB Process Presentation\ppt change a life.jpg"/>
          <p:cNvPicPr>
            <a:picLocks noChangeAspect="1" noChangeArrowheads="1"/>
          </p:cNvPicPr>
          <p:nvPr/>
        </p:nvPicPr>
        <p:blipFill>
          <a:blip r:embed="rId4" cstate="print"/>
          <a:srcRect r="12739"/>
          <a:stretch>
            <a:fillRect/>
          </a:stretch>
        </p:blipFill>
        <p:spPr bwMode="auto">
          <a:xfrm>
            <a:off x="4899279" y="-34506"/>
            <a:ext cx="5585079" cy="8153400"/>
          </a:xfrm>
          <a:prstGeom prst="rect">
            <a:avLst/>
          </a:prstGeom>
          <a:noFill/>
        </p:spPr>
      </p:pic>
      <p:sp>
        <p:nvSpPr>
          <p:cNvPr id="297988" name="Rectangle 4"/>
          <p:cNvSpPr>
            <a:spLocks noGrp="1" noChangeArrowheads="1"/>
          </p:cNvSpPr>
          <p:nvPr>
            <p:ph type="body" idx="1"/>
          </p:nvPr>
        </p:nvSpPr>
        <p:spPr>
          <a:xfrm>
            <a:off x="228600" y="304800"/>
            <a:ext cx="4495800" cy="5715000"/>
          </a:xfrm>
        </p:spPr>
        <p:txBody>
          <a:bodyPr>
            <a:normAutofit lnSpcReduction="10000"/>
          </a:bodyPr>
          <a:lstStyle/>
          <a:p>
            <a:pPr marL="0" indent="0" eaLnBrk="1" hangingPunct="1">
              <a:spcBef>
                <a:spcPct val="30000"/>
              </a:spcBef>
              <a:buFontTx/>
              <a:buNone/>
              <a:defRPr/>
            </a:pPr>
            <a:r>
              <a:rPr lang="en-US" sz="3600" dirty="0">
                <a:solidFill>
                  <a:schemeClr val="bg1"/>
                </a:solidFill>
                <a:latin typeface="Verdana" pitchFamily="34" charset="0"/>
              </a:rPr>
              <a:t>“Never doubt the power of a small group of people to change the world. Indeed, it’s the only thing that every has. </a:t>
            </a:r>
          </a:p>
          <a:p>
            <a:pPr marL="0" indent="0" eaLnBrk="1" hangingPunct="1">
              <a:spcBef>
                <a:spcPct val="30000"/>
              </a:spcBef>
              <a:buFontTx/>
              <a:buNone/>
              <a:defRPr/>
            </a:pPr>
            <a:r>
              <a:rPr lang="en-US" sz="3600" dirty="0">
                <a:solidFill>
                  <a:schemeClr val="bg1"/>
                </a:solidFill>
                <a:latin typeface="Verdana" pitchFamily="34" charset="0"/>
              </a:rPr>
              <a:t>- </a:t>
            </a:r>
            <a:r>
              <a:rPr lang="en-US" sz="3600">
                <a:solidFill>
                  <a:schemeClr val="bg1"/>
                </a:solidFill>
                <a:latin typeface="Verdana" pitchFamily="34" charset="0"/>
              </a:rPr>
              <a:t>Margaret Mead</a:t>
            </a:r>
            <a:endParaRPr lang="en-US" sz="3600" dirty="0">
              <a:solidFill>
                <a:schemeClr val="bg1"/>
              </a:solidFill>
              <a:latin typeface="Verdana" pitchFamily="34" charset="0"/>
            </a:endParaRPr>
          </a:p>
          <a:p>
            <a:pPr marL="0" indent="0" eaLnBrk="1" hangingPunct="1">
              <a:spcBef>
                <a:spcPct val="30000"/>
              </a:spcBef>
              <a:buFontTx/>
              <a:buNone/>
              <a:defRPr/>
            </a:pPr>
            <a:r>
              <a:rPr lang="en-US" sz="3000" dirty="0">
                <a:solidFill>
                  <a:schemeClr val="bg1"/>
                </a:solidFill>
                <a:latin typeface="Verdana" pitchFamily="34" charset="0"/>
              </a:rPr>
              <a:t> </a:t>
            </a:r>
            <a:endParaRPr lang="en-US" sz="3600" b="1" dirty="0">
              <a:latin typeface="Verdana" pitchFamily="34" charset="0"/>
            </a:endParaRPr>
          </a:p>
          <a:p>
            <a:pPr marL="0" indent="0" eaLnBrk="1" hangingPunct="1">
              <a:spcBef>
                <a:spcPct val="30000"/>
              </a:spcBef>
              <a:buFontTx/>
              <a:buNone/>
              <a:defRPr/>
            </a:pPr>
            <a:r>
              <a:rPr lang="en-US" sz="3600" b="1" dirty="0">
                <a:latin typeface="Verdana" pitchFamily="34" charset="0"/>
              </a:rPr>
              <a:t>     Thank you!</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A25B008DCAFDD499AE1D17D06317D99" ma:contentTypeVersion="19" ma:contentTypeDescription="Create a new document." ma:contentTypeScope="" ma:versionID="8c6cd43d2bc0c899d0eaae986bc271e9">
  <xsd:schema xmlns:xsd="http://www.w3.org/2001/XMLSchema" xmlns:xs="http://www.w3.org/2001/XMLSchema" xmlns:p="http://schemas.microsoft.com/office/2006/metadata/properties" xmlns:ns1="http://schemas.microsoft.com/sharepoint/v3" xmlns:ns2="4ade548b-e066-4a27-8fa1-98c1fcc7d010" xmlns:ns3="9a441896-49b2-4e3b-9585-ad256bf5e304" targetNamespace="http://schemas.microsoft.com/office/2006/metadata/properties" ma:root="true" ma:fieldsID="02b7903eda2e3113cbad8dfd7fa99c67" ns1:_="" ns2:_="" ns3:_="">
    <xsd:import namespace="http://schemas.microsoft.com/sharepoint/v3"/>
    <xsd:import namespace="4ade548b-e066-4a27-8fa1-98c1fcc7d010"/>
    <xsd:import namespace="9a441896-49b2-4e3b-9585-ad256bf5e3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1:_ip_UnifiedCompliancePolicyProperties" minOccurs="0"/>
                <xsd:element ref="ns1:_ip_UnifiedCompliancePolicyUIAc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de548b-e066-4a27-8fa1-98c1fcc7d0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0a5082c5-51f8-46a4-bf5e-5f5c80b7f45f"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441896-49b2-4e3b-9585-ad256bf5e304"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411cde81-8b8e-4834-87b4-84a778269278}" ma:internalName="TaxCatchAll" ma:showField="CatchAllData" ma:web="9a441896-49b2-4e3b-9585-ad256bf5e3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739995-9FFD-40BD-A610-373734D8F6B8}">
  <ds:schemaRefs>
    <ds:schemaRef ds:uri="http://schemas.microsoft.com/sharepoint/v3/contenttype/forms"/>
  </ds:schemaRefs>
</ds:datastoreItem>
</file>

<file path=customXml/itemProps2.xml><?xml version="1.0" encoding="utf-8"?>
<ds:datastoreItem xmlns:ds="http://schemas.openxmlformats.org/officeDocument/2006/customXml" ds:itemID="{66E6D927-B9AB-497A-A701-31DBEBB5E8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ade548b-e066-4a27-8fa1-98c1fcc7d010"/>
    <ds:schemaRef ds:uri="9a441896-49b2-4e3b-9585-ad256bf5e3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8743</TotalTime>
  <Words>2379</Words>
  <Application>Microsoft Office PowerPoint</Application>
  <PresentationFormat>On-screen Show (4:3)</PresentationFormat>
  <Paragraphs>382</Paragraphs>
  <Slides>37</Slides>
  <Notes>37</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37</vt:i4>
      </vt:variant>
    </vt:vector>
  </HeadingPairs>
  <TitlesOfParts>
    <vt:vector size="51" baseType="lpstr">
      <vt:lpstr>Arial</vt:lpstr>
      <vt:lpstr>Arial Unicode MS</vt:lpstr>
      <vt:lpstr>Calibri</vt:lpstr>
      <vt:lpstr>Courier New</vt:lpstr>
      <vt:lpstr>Myriad Pro</vt:lpstr>
      <vt:lpstr>Noto Sans Symbols</vt:lpstr>
      <vt:lpstr>Palatino</vt:lpstr>
      <vt:lpstr>Palatino Linotype</vt:lpstr>
      <vt:lpstr>Times New Roman</vt:lpstr>
      <vt:lpstr>Verdana</vt:lpstr>
      <vt:lpstr>Verdana-Bold</vt:lpstr>
      <vt:lpstr>Wingdings</vt:lpstr>
      <vt:lpstr>Wingdings 2</vt:lpstr>
      <vt:lpstr>Office Theme</vt:lpstr>
      <vt:lpstr>Kiwanis K-Kids</vt:lpstr>
      <vt:lpstr>What is K-Kids?</vt:lpstr>
      <vt:lpstr>K-Kids</vt:lpstr>
      <vt:lpstr>Frequently Asked Questions</vt:lpstr>
      <vt:lpstr>PowerPoint Presentation</vt:lpstr>
      <vt:lpstr>K-Kids Core Values</vt:lpstr>
      <vt:lpstr>K-Kids Pledge</vt:lpstr>
      <vt:lpstr>How do K-Kids help  the school &amp; community?</vt:lpstr>
      <vt:lpstr>Service to School</vt:lpstr>
      <vt:lpstr>PowerPoint Presentation</vt:lpstr>
      <vt:lpstr>K-Kids to Community</vt:lpstr>
      <vt:lpstr>PowerPoint Presentation</vt:lpstr>
      <vt:lpstr>PowerPoint Presentation</vt:lpstr>
      <vt:lpstr>PowerPoint Presentation</vt:lpstr>
      <vt:lpstr>K-Kids Club Support</vt:lpstr>
      <vt:lpstr>Kiwanis International</vt:lpstr>
      <vt:lpstr>Kiwanis District Administrator</vt:lpstr>
      <vt:lpstr>Kiwanis Club</vt:lpstr>
      <vt:lpstr>Kiwanis Advisor</vt:lpstr>
      <vt:lpstr>Kiwanis Family</vt:lpstr>
      <vt:lpstr>Graduating K-Kids</vt:lpstr>
      <vt:lpstr>Club Resources</vt:lpstr>
      <vt:lpstr>K-Kids program kit</vt:lpstr>
      <vt:lpstr>Advisor Guide</vt:lpstr>
      <vt:lpstr>Officer Guides</vt:lpstr>
      <vt:lpstr>Calendar</vt:lpstr>
      <vt:lpstr>Advisor E-newsletters</vt:lpstr>
      <vt:lpstr>        Member Handbook</vt:lpstr>
      <vt:lpstr>IDEA Toolkit</vt:lpstr>
      <vt:lpstr>Member Calendar</vt:lpstr>
      <vt:lpstr>PowerPoint Presentation</vt:lpstr>
      <vt:lpstr>PowerPoint Presentation</vt:lpstr>
      <vt:lpstr>PowerPoint Presentation</vt:lpstr>
      <vt:lpstr>Virtual Key Leader </vt:lpstr>
      <vt:lpstr>PowerPoint Presentation</vt:lpstr>
      <vt:lpstr>Visit KiwanisKids.org/Start-a-club</vt:lpstr>
      <vt:lpstr>PowerPoint Presentation</vt:lpstr>
    </vt:vector>
  </TitlesOfParts>
  <Company>Kiwanis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Gloria Bidgood</dc:creator>
  <cp:lastModifiedBy>Lisa Pyron</cp:lastModifiedBy>
  <cp:revision>761</cp:revision>
  <cp:lastPrinted>2018-12-04T20:25:09Z</cp:lastPrinted>
  <dcterms:created xsi:type="dcterms:W3CDTF">2009-08-06T15:03:18Z</dcterms:created>
  <dcterms:modified xsi:type="dcterms:W3CDTF">2023-01-12T21:38:09Z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3113B9BD-A1D0-4732-BAD9-5E7F85363680</vt:lpwstr>
  </property>
  <property fmtid="{D5CDD505-2E9C-101B-9397-08002B2CF9AE}" pid="3" name="ArticulatePath">
    <vt:lpwstr>Key Club ICON_2018_Happiness</vt:lpwstr>
  </property>
</Properties>
</file>