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717" r:id="rId5"/>
    <p:sldId id="699" r:id="rId6"/>
    <p:sldId id="702" r:id="rId7"/>
    <p:sldId id="704" r:id="rId8"/>
    <p:sldId id="724" r:id="rId9"/>
    <p:sldId id="732" r:id="rId10"/>
    <p:sldId id="735" r:id="rId11"/>
    <p:sldId id="736" r:id="rId12"/>
    <p:sldId id="737" r:id="rId13"/>
    <p:sldId id="738" r:id="rId14"/>
    <p:sldId id="739" r:id="rId15"/>
    <p:sldId id="683" r:id="rId16"/>
    <p:sldId id="740" r:id="rId17"/>
    <p:sldId id="636" r:id="rId18"/>
    <p:sldId id="692" r:id="rId19"/>
  </p:sldIdLst>
  <p:sldSz cx="9144000" cy="6858000" type="screen4x3"/>
  <p:notesSz cx="7010400" cy="92964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0079C1"/>
    <a:srgbClr val="92BE5E"/>
    <a:srgbClr val="0033CC"/>
    <a:srgbClr val="F4188B"/>
    <a:srgbClr val="A82E23"/>
    <a:srgbClr val="00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41E431-2FBB-42A1-8566-E6A155930CAB}" v="3" dt="2020-03-04T11:47:41.042"/>
    <p1510:client id="{12F97367-0E12-455D-8573-CD32564CC7B6}" v="4" dt="2019-09-09T07:03:28.382"/>
    <p1510:client id="{2D03522F-106A-47C3-A13B-2888622C858E}" v="1" dt="2020-01-07T21:13:24.723"/>
    <p1510:client id="{39CA03D4-03CA-4BDA-AFCF-5237F48C9829}" v="1" dt="2020-09-15T20:59:15.205"/>
    <p1510:client id="{557C0986-1C88-1D76-D12F-2AA2E7D2F58F}" v="1" dt="2020-06-23T09:40:38.386"/>
    <p1510:client id="{60FE882D-8E9E-41CD-8B23-1158BB37E198}" v="3" dt="2020-02-07T23:33:52.466"/>
    <p1510:client id="{64E8C626-3AF0-44F7-A238-FA72284030BF}" v="1" dt="2020-02-26T19:59:01.986"/>
    <p1510:client id="{68A82B23-52D8-4250-849D-D32C0474D6D5}" v="3" dt="2019-10-16T02:24:35.466"/>
    <p1510:client id="{68C95D9F-42A0-47AA-B5C4-36445C16BDE2}" v="1" dt="2019-09-18T00:21:23.393"/>
    <p1510:client id="{6D81CC25-097A-4D3D-9B90-9740E1BECBA5}" v="9" dt="2020-10-22T19:31:03.955"/>
    <p1510:client id="{6E5D1D4A-F9FD-43ED-B519-119393B0ED11}" v="939" dt="2019-08-13T17:37:44.811"/>
    <p1510:client id="{7420FE37-7923-4E46-4EBE-9025E6A1A402}" v="8" dt="2020-08-31T04:08:09.260"/>
    <p1510:client id="{79F7F566-2BD5-4F37-A76E-6C72FFF7B9C3}" v="2" dt="2020-09-28T12:39:41.093"/>
    <p1510:client id="{96545AE1-9A28-409B-A502-6723412729D9}" v="2" dt="2020-11-09T19:02:08.889"/>
    <p1510:client id="{98700BA9-15B2-C29A-0056-0F3B7808A12D}" v="1" dt="2019-10-27T12:35:55.964"/>
    <p1510:client id="{98920E3D-91DE-4AE8-8F34-D4CC95DC43DB}" v="15" dt="2020-10-18T19:43:44.874"/>
    <p1510:client id="{A1CD5372-6B31-4F59-BCE6-4C711E242121}" v="1" dt="2019-10-10T13:38:23.415"/>
    <p1510:client id="{A4A5487D-9ECD-4758-A2BD-8CF08DC0F140}" v="1" dt="2019-10-27T12:35:12.305"/>
    <p1510:client id="{A50D27AC-0D9A-400A-B539-B620DE3DD89A}" v="1" dt="2019-11-19T20:29:11.390"/>
    <p1510:client id="{A5EB8DCF-076C-4A07-A068-74370F9A4253}" v="1" dt="2020-01-29T13:36:38.418"/>
    <p1510:client id="{A73730BD-335F-2FA4-85F1-FE6B385CA798}" v="44" dt="2020-12-02T17:38:48.156"/>
    <p1510:client id="{B995FC41-95AE-4C2B-BB0F-7CD9B272E62A}" v="1" dt="2020-09-28T19:58:23.975"/>
    <p1510:client id="{BA2E51CB-5964-4094-A631-754C1A89C355}" v="16" dt="2020-10-26T18:28:03.045"/>
    <p1510:client id="{CE5F968A-B4C7-2BB3-BAB1-1E6068FC8360}" v="2" dt="2020-02-11T14:09:41.273"/>
    <p1510:client id="{E97ADF1E-E655-58D1-72B5-BDB32A35DCC2}" v="1" dt="2019-09-09T07:09:50.074"/>
    <p1510:client id="{F762AB1B-35C7-4FCB-AC99-8620DECA06F1}" v="4" dt="2020-10-01T18:02:57.2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5138"/>
          </a:xfrm>
          <a:prstGeom prst="rect">
            <a:avLst/>
          </a:prstGeom>
        </p:spPr>
        <p:txBody>
          <a:bodyPr vert="horz" lIns="91415" tIns="45707" rIns="91415" bIns="45707" rtlCol="0"/>
          <a:lstStyle>
            <a:lvl1pPr algn="r">
              <a:defRPr sz="1200"/>
            </a:lvl1pPr>
          </a:lstStyle>
          <a:p>
            <a:fld id="{5D3E04C9-1252-4D3C-990E-DA066CEC0AF3}" type="datetimeFigureOut">
              <a:rPr lang="en-US" smtClean="0"/>
              <a:pPr/>
              <a:t>12/2/2020</a:t>
            </a:fld>
            <a:endParaRPr lang="en-US"/>
          </a:p>
        </p:txBody>
      </p:sp>
      <p:sp>
        <p:nvSpPr>
          <p:cNvPr id="4" name="Footer Placeholder 3"/>
          <p:cNvSpPr>
            <a:spLocks noGrp="1"/>
          </p:cNvSpPr>
          <p:nvPr>
            <p:ph type="ftr" sz="quarter" idx="2"/>
          </p:nvPr>
        </p:nvSpPr>
        <p:spPr>
          <a:xfrm>
            <a:off x="0" y="8829675"/>
            <a:ext cx="3037840" cy="465138"/>
          </a:xfrm>
          <a:prstGeom prst="rect">
            <a:avLst/>
          </a:prstGeom>
        </p:spPr>
        <p:txBody>
          <a:bodyPr vert="horz" lIns="91415" tIns="45707" rIns="91415" bIns="45707"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15" tIns="45707" rIns="91415" bIns="45707" rtlCol="0" anchor="b"/>
          <a:lstStyle>
            <a:lvl1pPr algn="r">
              <a:defRPr sz="1200"/>
            </a:lvl1pPr>
          </a:lstStyle>
          <a:p>
            <a:fld id="{BFF78621-0EEF-4A77-83D4-337B5F118C0D}"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15" tIns="45707" rIns="91415" bIns="45707" rtlCol="0"/>
          <a:lstStyle>
            <a:lvl1pPr algn="r">
              <a:defRPr sz="1200"/>
            </a:lvl1pPr>
          </a:lstStyle>
          <a:p>
            <a:fld id="{20D03844-8231-4457-AA07-87EBF7D95CFA}" type="datetimeFigureOut">
              <a:rPr lang="en-US" smtClean="0"/>
              <a:pPr/>
              <a:t>12/2/2020</a:t>
            </a:fld>
            <a:endParaRPr 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1415" tIns="45707" rIns="91415" bIns="45707"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15" tIns="45707" rIns="91415" bIns="457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15" tIns="45707" rIns="91415" bIns="4570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15" tIns="45707" rIns="91415" bIns="45707" rtlCol="0" anchor="b"/>
          <a:lstStyle>
            <a:lvl1pPr algn="r">
              <a:defRPr sz="1200"/>
            </a:lvl1pPr>
          </a:lstStyle>
          <a:p>
            <a:fld id="{9CC005F5-FB70-452D-9377-D1F60E1FEF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a:t>Kiwanis is a global organization of volunteers dedicated to improving the world one child and one community at a time. Each year the Kiwanis family dedicates more than 18.5 million hours to service and raises more than US$100 million for local and global causes. Through local and global service projects, we strive to create a lifelong commitment of caring in people of all ages and abilities. </a:t>
            </a:r>
          </a:p>
          <a:p>
            <a:endParaRPr lang="en-US"/>
          </a:p>
          <a:p>
            <a:r>
              <a:rPr lang="en-US"/>
              <a:t>Our Service Leadership Programs are sponsored by local Kiwanis clubs or approved community organizations, which gives members access to service-minded adults in their communities. Numerous mentoring studies have demonstrated the positive effects of having caring adults – beyond parents-as role models. </a:t>
            </a:r>
          </a:p>
          <a:p>
            <a:endParaRPr lang="en-US"/>
          </a:p>
          <a:p>
            <a:r>
              <a:rPr lang="en-US"/>
              <a:t>Our programs are member-led. Adult </a:t>
            </a:r>
            <a:r>
              <a:rPr lang="en-US" err="1"/>
              <a:t>advsiors</a:t>
            </a:r>
            <a:r>
              <a:rPr lang="en-US"/>
              <a:t> mentor and guide. Members select their leaders, plan their agendas, choose their service projects, decide when their clubs will meet and make most of the major decisions for their clubs. </a:t>
            </a:r>
          </a:p>
          <a:p>
            <a:pPr eaLnBrk="1" hangingPunct="1">
              <a:spcBef>
                <a:spcPct val="0"/>
              </a:spcBef>
            </a:pPr>
            <a:endParaRPr lang="en-US"/>
          </a:p>
          <a:p>
            <a:pPr eaLnBrk="1" hangingPunct="1">
              <a:spcBef>
                <a:spcPct val="0"/>
              </a:spcBef>
            </a:pPr>
            <a:endParaRPr lang="en-US"/>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a:t>
            </a:fld>
            <a:endParaRPr lang="en-US"/>
          </a:p>
        </p:txBody>
      </p:sp>
    </p:spTree>
    <p:extLst>
      <p:ext uri="{BB962C8B-B14F-4D97-AF65-F5344CB8AC3E}">
        <p14:creationId xmlns:p14="http://schemas.microsoft.com/office/powerpoint/2010/main" val="1344658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buFont typeface="Arial" panose="020B0604020202020204" pitchFamily="34" charset="0"/>
              <a:buNone/>
            </a:pPr>
            <a:r>
              <a:rPr lang="en-US" sz="1300"/>
              <a:t>Kiwanis’ Service Leadership Programs are unique.</a:t>
            </a:r>
            <a:br>
              <a:rPr lang="en-US" sz="1300"/>
            </a:br>
            <a:r>
              <a:rPr lang="en-US" sz="1200">
                <a:latin typeface="+mn-lt"/>
              </a:rPr>
              <a:t>Programs for all ages. </a:t>
            </a:r>
          </a:p>
          <a:p>
            <a:pPr>
              <a:buFont typeface="Arial" panose="020B0604020202020204" pitchFamily="34" charset="0"/>
              <a:buChar char="•"/>
            </a:pPr>
            <a:r>
              <a:rPr lang="en-US" sz="1200">
                <a:solidFill>
                  <a:srgbClr val="0070C0"/>
                </a:solidFill>
                <a:latin typeface="+mn-lt"/>
              </a:rPr>
              <a:t>Designed to equip members with skills they can use throughout their lives.</a:t>
            </a:r>
          </a:p>
          <a:p>
            <a:pPr>
              <a:buFont typeface="Arial" panose="020B0604020202020204" pitchFamily="34" charset="0"/>
              <a:buChar char="•"/>
            </a:pPr>
            <a:r>
              <a:rPr lang="en-US" sz="1200">
                <a:latin typeface="+mn-lt"/>
              </a:rPr>
              <a:t>Use proven social and emotional learning techniques.</a:t>
            </a:r>
          </a:p>
          <a:p>
            <a:pPr>
              <a:buFont typeface="Arial" panose="020B0604020202020204" pitchFamily="34" charset="0"/>
              <a:buChar char="•"/>
            </a:pPr>
            <a:r>
              <a:rPr lang="en-US" sz="1200">
                <a:solidFill>
                  <a:srgbClr val="0070C0"/>
                </a:solidFill>
                <a:latin typeface="+mn-lt"/>
              </a:rPr>
              <a:t>Develop a heart to serve, answer the call to lead and summon the courage to engage.</a:t>
            </a:r>
          </a:p>
          <a:p>
            <a:pPr rtl="0"/>
            <a:endParaRPr lang="en-US"/>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a:t>Let’s take a look at the amazing Service Club Experience.</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a:t>Where young leaders learn to help others</a:t>
            </a:r>
          </a:p>
          <a:p>
            <a:endParaRPr lang="en-US" baseline="0"/>
          </a:p>
          <a:p>
            <a:r>
              <a:rPr lang="en-US" baseline="0"/>
              <a:t>In ways large and small, K-Kids change the world around them and, in the process, transform themselves. Students lead the club, plan activities, participate in community service projects, celebrate their successes and develop empathy, self-confidence and compassion along the way. Through service to others they begin to understand the impact they can have on their school, their community and their world. </a:t>
            </a:r>
          </a:p>
          <a:p>
            <a:endParaRPr lang="en-US" baseline="0"/>
          </a:p>
          <a:p>
            <a:endParaRPr lang="en-US" baseline="0"/>
          </a:p>
          <a:p>
            <a:endParaRPr lang="en-US" baseline="0"/>
          </a:p>
          <a:p>
            <a:endParaRPr lang="en-US" baseline="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defTabSz="914152">
              <a:defRPr/>
            </a:pPr>
            <a:r>
              <a:rPr lang="en-US" b="1" baseline="0"/>
              <a:t>Empowering kids in their academic success</a:t>
            </a:r>
            <a:endParaRPr lang="en-US" b="1"/>
          </a:p>
          <a:p>
            <a:endParaRPr lang="en-US"/>
          </a:p>
          <a:p>
            <a:r>
              <a:rPr lang="en-US"/>
              <a:t>BUG recognizes elementary students who raise their grades or maintain good grades from one grading period to the next. Students are motivated to excel because they set their own goals and participate in peer mentoring which involves their classmates in their success. When they reach their goas, the entire class celebrates. </a:t>
            </a:r>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5</a:t>
            </a:fld>
            <a:endParaRPr lang="en-US"/>
          </a:p>
        </p:txBody>
      </p:sp>
    </p:spTree>
    <p:extLst>
      <p:ext uri="{BB962C8B-B14F-4D97-AF65-F5344CB8AC3E}">
        <p14:creationId xmlns:p14="http://schemas.microsoft.com/office/powerpoint/2010/main" val="1941029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defTabSz="914152">
              <a:defRPr/>
            </a:pPr>
            <a:r>
              <a:rPr lang="en-US" b="1" baseline="0"/>
              <a:t>Explain the program to the classroom. </a:t>
            </a:r>
          </a:p>
          <a:p>
            <a:pPr defTabSz="914152">
              <a:defRPr/>
            </a:pPr>
            <a:r>
              <a:rPr lang="en-US" b="0" baseline="0"/>
              <a:t>If several classes are involved, this may need to take place in an auditorium. Discuss the date and time for this presentation. Some schools wish to explain it themselves, so be flexible. </a:t>
            </a:r>
          </a:p>
          <a:p>
            <a:pPr defTabSz="914152">
              <a:defRPr/>
            </a:pPr>
            <a:endParaRPr lang="en-US" b="1" baseline="0"/>
          </a:p>
          <a:p>
            <a:pPr defTabSz="914152">
              <a:defRPr/>
            </a:pPr>
            <a:endParaRPr lang="en-US"/>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6</a:t>
            </a:fld>
            <a:endParaRPr lang="en-US"/>
          </a:p>
        </p:txBody>
      </p:sp>
    </p:spTree>
    <p:extLst>
      <p:ext uri="{BB962C8B-B14F-4D97-AF65-F5344CB8AC3E}">
        <p14:creationId xmlns:p14="http://schemas.microsoft.com/office/powerpoint/2010/main" val="926345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defTabSz="914152">
              <a:defRPr/>
            </a:pPr>
            <a:r>
              <a:rPr lang="en-US" b="1" baseline="0"/>
              <a:t>Help kids create their goals. </a:t>
            </a:r>
          </a:p>
          <a:p>
            <a:pPr defTabSz="914152">
              <a:defRPr/>
            </a:pPr>
            <a:r>
              <a:rPr lang="en-US" b="0" baseline="0"/>
              <a:t>Familiarize yourself with SMART goals (Specific, Measurable, Attainable, Realistic and Time bound) or ask the teacher whether they have some other goal-creating system that they prefer.  There is plenty of information online. If classrooms need your support, create a mentoring schedule for each class involved. </a:t>
            </a:r>
          </a:p>
          <a:p>
            <a:pPr defTabSz="914152">
              <a:defRPr/>
            </a:pPr>
            <a:endParaRPr lang="en-US"/>
          </a:p>
          <a:p>
            <a:pPr defTabSz="914152">
              <a:defRPr/>
            </a:pPr>
            <a:endParaRPr lang="en-US"/>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7</a:t>
            </a:fld>
            <a:endParaRPr lang="en-US"/>
          </a:p>
        </p:txBody>
      </p:sp>
    </p:spTree>
    <p:extLst>
      <p:ext uri="{BB962C8B-B14F-4D97-AF65-F5344CB8AC3E}">
        <p14:creationId xmlns:p14="http://schemas.microsoft.com/office/powerpoint/2010/main" val="3135596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defTabSz="914152">
              <a:defRPr/>
            </a:pPr>
            <a:r>
              <a:rPr lang="en-US" b="1"/>
              <a:t>Meet with the kids to review their goals. </a:t>
            </a:r>
          </a:p>
          <a:p>
            <a:pPr defTabSz="914152">
              <a:defRPr/>
            </a:pPr>
            <a:r>
              <a:rPr lang="en-US"/>
              <a:t>We have provided teachers with a paper form for goal-reporting, but some prefer to conduct the check-in face to face. If classrooms need your help for this, create a mentoring schedule for each class involved. </a:t>
            </a:r>
          </a:p>
          <a:p>
            <a:pPr defTabSz="914152">
              <a:defRPr/>
            </a:pPr>
            <a:endParaRPr lang="en-US"/>
          </a:p>
          <a:p>
            <a:pPr defTabSz="914152">
              <a:defRPr/>
            </a:pPr>
            <a:endParaRPr lang="en-US"/>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8</a:t>
            </a:fld>
            <a:endParaRPr lang="en-US"/>
          </a:p>
        </p:txBody>
      </p:sp>
    </p:spTree>
    <p:extLst>
      <p:ext uri="{BB962C8B-B14F-4D97-AF65-F5344CB8AC3E}">
        <p14:creationId xmlns:p14="http://schemas.microsoft.com/office/powerpoint/2010/main" val="1077266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defTabSz="914152">
              <a:defRPr/>
            </a:pPr>
            <a:r>
              <a:rPr lang="en-US" b="1"/>
              <a:t>Purchase supplies for the class. </a:t>
            </a:r>
          </a:p>
          <a:p>
            <a:pPr defTabSz="914152">
              <a:defRPr/>
            </a:pPr>
            <a:r>
              <a:rPr lang="en-US"/>
              <a:t>Sponsors can work with partners to handle the costs of implementing the program in schools. Supplies can be ordered at Kiwanis.org/store.</a:t>
            </a:r>
          </a:p>
          <a:p>
            <a:pPr defTabSz="914152">
              <a:defRPr/>
            </a:pPr>
            <a:endParaRPr lang="en-US"/>
          </a:p>
          <a:p>
            <a:pPr defTabSz="914152">
              <a:defRPr/>
            </a:pPr>
            <a:endParaRPr lang="en-US"/>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9</a:t>
            </a:fld>
            <a:endParaRPr lang="en-US"/>
          </a:p>
        </p:txBody>
      </p:sp>
    </p:spTree>
    <p:extLst>
      <p:ext uri="{BB962C8B-B14F-4D97-AF65-F5344CB8AC3E}">
        <p14:creationId xmlns:p14="http://schemas.microsoft.com/office/powerpoint/2010/main" val="3067821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defTabSz="914152">
              <a:defRPr/>
            </a:pPr>
            <a:r>
              <a:rPr lang="en-US" b="1"/>
              <a:t>Pay for food or some other form of recognition. </a:t>
            </a:r>
          </a:p>
          <a:p>
            <a:pPr defTabSz="914152">
              <a:defRPr/>
            </a:pPr>
            <a:r>
              <a:rPr lang="en-US"/>
              <a:t>A pizza party is a popular option for celebration and recognition. But always check with the teacher on school policies and to be aware of any allergy requirements. </a:t>
            </a:r>
          </a:p>
          <a:p>
            <a:pPr defTabSz="914152">
              <a:defRPr/>
            </a:pPr>
            <a:endParaRPr lang="en-US"/>
          </a:p>
          <a:p>
            <a:pPr defTabSz="914152">
              <a:defRPr/>
            </a:pPr>
            <a:endParaRPr lang="en-US"/>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10</a:t>
            </a:fld>
            <a:endParaRPr lang="en-US"/>
          </a:p>
        </p:txBody>
      </p:sp>
    </p:spTree>
    <p:extLst>
      <p:ext uri="{BB962C8B-B14F-4D97-AF65-F5344CB8AC3E}">
        <p14:creationId xmlns:p14="http://schemas.microsoft.com/office/powerpoint/2010/main" val="3987933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defTabSz="914152">
              <a:defRPr/>
            </a:pPr>
            <a:r>
              <a:rPr lang="en-US" b="1" err="1"/>
              <a:t>Regcognize</a:t>
            </a:r>
            <a:r>
              <a:rPr lang="en-US" b="1"/>
              <a:t> the kids with certificates at the recognition ceremony. </a:t>
            </a:r>
          </a:p>
          <a:p>
            <a:pPr defTabSz="914152">
              <a:defRPr/>
            </a:pPr>
            <a:r>
              <a:rPr lang="en-US"/>
              <a:t>Your presentation should be upbeat and positive. Her is a sample script you can use or modify: </a:t>
            </a:r>
          </a:p>
          <a:p>
            <a:pPr defTabSz="914152">
              <a:defRPr/>
            </a:pPr>
            <a:endParaRPr lang="en-US"/>
          </a:p>
          <a:p>
            <a:pPr defTabSz="914152">
              <a:defRPr/>
            </a:pPr>
            <a:endParaRPr lang="en-US"/>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11</a:t>
            </a:fld>
            <a:endParaRPr lang="en-US"/>
          </a:p>
        </p:txBody>
      </p:sp>
    </p:spTree>
    <p:extLst>
      <p:ext uri="{BB962C8B-B14F-4D97-AF65-F5344CB8AC3E}">
        <p14:creationId xmlns:p14="http://schemas.microsoft.com/office/powerpoint/2010/main" val="4042389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So</a:t>
            </a:r>
            <a:r>
              <a:rPr lang="en-US" baseline="0"/>
              <a:t>, how do these programs help?</a:t>
            </a:r>
            <a:endParaRPr lang="en-US"/>
          </a:p>
          <a:p>
            <a:pPr marL="230720" indent="-230720">
              <a:buAutoNum type="arabicPeriod"/>
            </a:pPr>
            <a:endParaRPr lang="en-US"/>
          </a:p>
        </p:txBody>
      </p:sp>
      <p:sp>
        <p:nvSpPr>
          <p:cNvPr id="4" name="Slide Number Placeholder 3"/>
          <p:cNvSpPr>
            <a:spLocks noGrp="1"/>
          </p:cNvSpPr>
          <p:nvPr>
            <p:ph type="sldNum" sz="quarter" idx="10"/>
          </p:nvPr>
        </p:nvSpPr>
        <p:spPr/>
        <p:txBody>
          <a:bodyPr/>
          <a:lstStyle/>
          <a:p>
            <a:pPr>
              <a:defRPr/>
            </a:pPr>
            <a:fld id="{E83E8B59-A4BB-4A68-9F7E-EE9A7A6A2107}" type="slidenum">
              <a:rPr lang="en-US" smtClean="0"/>
              <a:pPr>
                <a:defRPr/>
              </a:pPr>
              <a:t>12</a:t>
            </a:fld>
            <a:endParaRPr lang="en-US"/>
          </a:p>
        </p:txBody>
      </p:sp>
    </p:spTree>
    <p:extLst>
      <p:ext uri="{BB962C8B-B14F-4D97-AF65-F5344CB8AC3E}">
        <p14:creationId xmlns:p14="http://schemas.microsoft.com/office/powerpoint/2010/main" val="3785284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So</a:t>
            </a:r>
            <a:r>
              <a:rPr lang="en-US" baseline="0"/>
              <a:t>, how do these programs help?</a:t>
            </a:r>
            <a:endParaRPr lang="en-US"/>
          </a:p>
          <a:p>
            <a:pPr marL="230720" indent="-230720">
              <a:buAutoNum type="arabicPeriod"/>
            </a:pPr>
            <a:endParaRPr lang="en-US"/>
          </a:p>
        </p:txBody>
      </p:sp>
      <p:sp>
        <p:nvSpPr>
          <p:cNvPr id="4" name="Slide Number Placeholder 3"/>
          <p:cNvSpPr>
            <a:spLocks noGrp="1"/>
          </p:cNvSpPr>
          <p:nvPr>
            <p:ph type="sldNum" sz="quarter" idx="10"/>
          </p:nvPr>
        </p:nvSpPr>
        <p:spPr/>
        <p:txBody>
          <a:bodyPr/>
          <a:lstStyle/>
          <a:p>
            <a:pPr>
              <a:defRPr/>
            </a:pPr>
            <a:fld id="{E83E8B59-A4BB-4A68-9F7E-EE9A7A6A2107}" type="slidenum">
              <a:rPr lang="en-US" smtClean="0"/>
              <a:pPr>
                <a:defRPr/>
              </a:pPr>
              <a:t>13</a:t>
            </a:fld>
            <a:endParaRPr lang="en-US"/>
          </a:p>
        </p:txBody>
      </p:sp>
    </p:spTree>
    <p:extLst>
      <p:ext uri="{BB962C8B-B14F-4D97-AF65-F5344CB8AC3E}">
        <p14:creationId xmlns:p14="http://schemas.microsoft.com/office/powerpoint/2010/main" val="1662025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eaLnBrk="1" hangingPunct="1">
              <a:spcBef>
                <a:spcPct val="0"/>
              </a:spcBef>
            </a:pPr>
            <a:r>
              <a:rPr lang="en-US" baseline="0"/>
              <a:t>We can develop important Social and Emotional skills. </a:t>
            </a:r>
          </a:p>
          <a:p>
            <a:pPr eaLnBrk="1" hangingPunct="1">
              <a:spcBef>
                <a:spcPct val="0"/>
              </a:spcBef>
            </a:pPr>
            <a:endParaRPr lang="en-US" baseline="0"/>
          </a:p>
          <a:p>
            <a:pPr eaLnBrk="1" hangingPunct="1">
              <a:spcBef>
                <a:spcPct val="0"/>
              </a:spcBef>
            </a:pPr>
            <a:r>
              <a:rPr lang="en-US" b="1" baseline="0"/>
              <a:t>Social Emotional Learning </a:t>
            </a:r>
            <a:r>
              <a:rPr lang="en-US" baseline="0"/>
              <a:t>focuses on the development of a core set of social and emotional skills that help us in to effectively handle life challenges. </a:t>
            </a:r>
          </a:p>
          <a:p>
            <a:pPr eaLnBrk="1" hangingPunct="1">
              <a:spcBef>
                <a:spcPct val="0"/>
              </a:spcBef>
            </a:pPr>
            <a:endParaRPr lang="en-US" baseline="0"/>
          </a:p>
          <a:p>
            <a:pPr eaLnBrk="1" hangingPunct="1">
              <a:spcBef>
                <a:spcPct val="0"/>
              </a:spcBef>
            </a:pPr>
            <a:r>
              <a:rPr lang="en-US" b="1" baseline="0"/>
              <a:t>We learn to thrive in academically and socially. </a:t>
            </a:r>
          </a:p>
          <a:p>
            <a:pPr eaLnBrk="1" hangingPunct="1">
              <a:spcBef>
                <a:spcPct val="0"/>
              </a:spcBef>
            </a:pPr>
            <a:endParaRPr lang="en-US" baseline="0"/>
          </a:p>
          <a:p>
            <a:pPr eaLnBrk="1" hangingPunct="1">
              <a:spcBef>
                <a:spcPct val="0"/>
              </a:spcBef>
            </a:pPr>
            <a:r>
              <a:rPr lang="en-US" b="1" baseline="0"/>
              <a:t>These skills allow us to: </a:t>
            </a:r>
          </a:p>
          <a:p>
            <a:pPr eaLnBrk="1" hangingPunct="1">
              <a:spcBef>
                <a:spcPct val="0"/>
              </a:spcBef>
            </a:pPr>
            <a:endParaRPr lang="en-US" baseline="0"/>
          </a:p>
          <a:p>
            <a:pPr eaLnBrk="1" hangingPunct="1">
              <a:spcBef>
                <a:spcPct val="0"/>
              </a:spcBef>
            </a:pPr>
            <a:r>
              <a:rPr lang="en-US" baseline="0"/>
              <a:t>Calm ourselves when angry</a:t>
            </a:r>
          </a:p>
          <a:p>
            <a:pPr eaLnBrk="1" hangingPunct="1">
              <a:spcBef>
                <a:spcPct val="0"/>
              </a:spcBef>
            </a:pPr>
            <a:r>
              <a:rPr lang="en-US" baseline="0"/>
              <a:t>Initiate friendships</a:t>
            </a:r>
          </a:p>
          <a:p>
            <a:pPr eaLnBrk="1" hangingPunct="1">
              <a:spcBef>
                <a:spcPct val="0"/>
              </a:spcBef>
            </a:pPr>
            <a:r>
              <a:rPr lang="en-US" baseline="0"/>
              <a:t>Resolve relationship conflicts respectfully </a:t>
            </a:r>
          </a:p>
          <a:p>
            <a:pPr eaLnBrk="1" hangingPunct="1">
              <a:spcBef>
                <a:spcPct val="0"/>
              </a:spcBef>
            </a:pPr>
            <a:r>
              <a:rPr lang="en-US" baseline="0"/>
              <a:t>Make ethical and safe choices.</a:t>
            </a:r>
          </a:p>
          <a:p>
            <a:pPr eaLnBrk="1" hangingPunct="1">
              <a:spcBef>
                <a:spcPct val="0"/>
              </a:spcBef>
            </a:pPr>
            <a:endParaRPr lang="en-US" baseline="0"/>
          </a:p>
          <a:p>
            <a:pPr eaLnBrk="1" hangingPunct="1">
              <a:spcBef>
                <a:spcPct val="0"/>
              </a:spcBef>
            </a:pPr>
            <a:r>
              <a:rPr lang="en-US" b="1" baseline="0"/>
              <a:t>Social Emotional Skills</a:t>
            </a:r>
          </a:p>
          <a:p>
            <a:pPr eaLnBrk="1" hangingPunct="1">
              <a:spcBef>
                <a:spcPct val="0"/>
              </a:spcBef>
            </a:pPr>
            <a:r>
              <a:rPr lang="en-US" baseline="0"/>
              <a:t>Self-awareness – Knowing what we think and feel, and how thoughts and feelings influence actions and choices. </a:t>
            </a:r>
          </a:p>
          <a:p>
            <a:pPr eaLnBrk="1" hangingPunct="1">
              <a:spcBef>
                <a:spcPct val="0"/>
              </a:spcBef>
            </a:pPr>
            <a:r>
              <a:rPr lang="en-US" baseline="0"/>
              <a:t>Self-management – Learning how to handle challenging emotions so that they don’t cause problems; being able to set goals and deal with obstacles. </a:t>
            </a:r>
          </a:p>
          <a:p>
            <a:pPr eaLnBrk="1" hangingPunct="1">
              <a:spcBef>
                <a:spcPct val="0"/>
              </a:spcBef>
            </a:pPr>
            <a:r>
              <a:rPr lang="en-US" baseline="0"/>
              <a:t>Responsible decision making – Being able to come up with solutions to problems and consider the consequences of actions on ourselves and others. </a:t>
            </a:r>
          </a:p>
          <a:p>
            <a:pPr eaLnBrk="1" hangingPunct="1">
              <a:spcBef>
                <a:spcPct val="0"/>
              </a:spcBef>
            </a:pPr>
            <a:r>
              <a:rPr lang="en-US" baseline="0"/>
              <a:t>Social awareness – Understanding the thoughts, feelings, and perspectives of others and developing empathy. </a:t>
            </a:r>
          </a:p>
          <a:p>
            <a:pPr eaLnBrk="1" hangingPunct="1">
              <a:spcBef>
                <a:spcPct val="0"/>
              </a:spcBef>
            </a:pPr>
            <a:r>
              <a:rPr lang="en-US" baseline="0"/>
              <a:t>Relationship skills – Being able to work through conflicts; having strong connections to other people but resisting negative peer pressure. </a:t>
            </a:r>
          </a:p>
          <a:p>
            <a:pPr eaLnBrk="1" hangingPunct="1">
              <a:spcBef>
                <a:spcPct val="0"/>
              </a:spcBef>
            </a:pPr>
            <a:endParaRPr lang="en-US" baseline="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8F39C1-2BF2-4FDF-8C96-3CBE5A9EFC5A}" type="slidenum">
              <a:rPr lang="en-US" smtClean="0"/>
              <a:pPr fontAlgn="base">
                <a:spcBef>
                  <a:spcPct val="0"/>
                </a:spcBef>
                <a:spcAft>
                  <a:spcPct val="0"/>
                </a:spcAft>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DBB570A8-8C15-4CB4-8DAF-6B5E5980BDC1}" type="slidenum">
              <a:rPr lang="en-US"/>
              <a:pPr/>
              <a:t>15</a:t>
            </a:fld>
            <a:endParaRPr lang="en-US"/>
          </a:p>
        </p:txBody>
      </p:sp>
      <p:sp>
        <p:nvSpPr>
          <p:cNvPr id="70659"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pPr eaLnBrk="1" hangingPunct="1"/>
            <a:r>
              <a:rPr lang="en-US" baseline="0"/>
              <a:t>Remember, we can make a difference. We have the ability to engage youth in kind, compassionate, caring behavior and spread happiness around the world. </a:t>
            </a:r>
          </a:p>
          <a:p>
            <a:pPr eaLnBrk="1" hangingPunct="1"/>
            <a:endParaRPr lang="en-US" baseline="0"/>
          </a:p>
          <a:p>
            <a:pPr eaLnBrk="1" hangingPunct="1"/>
            <a:r>
              <a:rPr lang="en-US" baseline="0"/>
              <a:t>Thank you. </a:t>
            </a:r>
          </a:p>
          <a:p>
            <a:pPr marL="799883" lvl="1" indent="-457076">
              <a:defRPr/>
            </a:pPr>
            <a:endParaRPr lang="en-US"/>
          </a:p>
          <a:p>
            <a:pPr marL="799883" lvl="1" indent="-457076">
              <a:buFontTx/>
              <a:buAutoNum type="arabicPeriod"/>
              <a:defRPr/>
            </a:pPr>
            <a:endParaRPr lang="en-US">
              <a:solidFill>
                <a:srgbClr val="E5CE8F"/>
              </a:solidFill>
              <a:effectLst>
                <a:outerShdw blurRad="38100" dist="38100" dir="2700000" algn="tl">
                  <a:srgbClr val="000000"/>
                </a:outerShdw>
              </a:effectLst>
              <a:latin typeface="Verdana"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12/2/2020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7"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1"/>
          <p:cNvSpPr>
            <a:spLocks noGrp="1"/>
          </p:cNvSpPr>
          <p:nvPr>
            <p:ph type="title"/>
          </p:nvPr>
        </p:nvSpPr>
        <p:spPr>
          <a:xfrm>
            <a:off x="457200" y="304800"/>
            <a:ext cx="8229600" cy="868362"/>
          </a:xfrm>
        </p:spPr>
        <p:txBody>
          <a:bodyPr/>
          <a:lstStyle>
            <a:lvl1pPr algn="l">
              <a:defRPr/>
            </a:lvl1pPr>
          </a:lstStyle>
          <a:p>
            <a:r>
              <a:rPr lang="en-US"/>
              <a:t>Click to edit Master title</a:t>
            </a:r>
          </a:p>
        </p:txBody>
      </p:sp>
      <p:sp>
        <p:nvSpPr>
          <p:cNvPr id="3" name="Content Placeholder 2"/>
          <p:cNvSpPr>
            <a:spLocks noGrp="1"/>
          </p:cNvSpPr>
          <p:nvPr>
            <p:ph idx="1"/>
          </p:nvPr>
        </p:nvSpPr>
        <p:spPr>
          <a:xfrm>
            <a:off x="457200" y="1905000"/>
            <a:ext cx="8229600" cy="4572000"/>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P:\Sponsored Programs Public File\Growth\Graphics and photos\Kiwanis wordmark.bmp"/>
          <p:cNvPicPr>
            <a:picLocks noChangeAspect="1" noChangeArrowheads="1"/>
          </p:cNvPicPr>
          <p:nvPr userDrawn="1"/>
        </p:nvPicPr>
        <p:blipFill>
          <a:blip r:embed="rId2" cstate="print"/>
          <a:srcRect/>
          <a:stretch>
            <a:fillRect/>
          </a:stretch>
        </p:blipFill>
        <p:spPr bwMode="auto">
          <a:xfrm>
            <a:off x="7315200" y="6248400"/>
            <a:ext cx="1485900" cy="37147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924800" cy="868362"/>
          </a:xfrm>
        </p:spPr>
        <p:txBody>
          <a:bodyPr>
            <a:noAutofit/>
          </a:bodyPr>
          <a:lstStyle>
            <a:lvl1pPr algn="l">
              <a:defRPr sz="3400">
                <a:solidFill>
                  <a:schemeClr val="bg1"/>
                </a:solidFill>
                <a:latin typeface="Verdana-Bold"/>
              </a:defRPr>
            </a:lvl1pPr>
          </a:lstStyle>
          <a:p>
            <a:r>
              <a:rPr lang="en-US"/>
              <a:t>Click to edit Master title</a:t>
            </a:r>
          </a:p>
        </p:txBody>
      </p:sp>
      <p:sp>
        <p:nvSpPr>
          <p:cNvPr id="3" name="Content Placeholder 2"/>
          <p:cNvSpPr>
            <a:spLocks noGrp="1"/>
          </p:cNvSpPr>
          <p:nvPr>
            <p:ph idx="1"/>
          </p:nvPr>
        </p:nvSpPr>
        <p:spPr>
          <a:xfrm>
            <a:off x="914400" y="1752600"/>
            <a:ext cx="7924800" cy="4373563"/>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12/2/2020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12/2/2020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12/2/2020</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12/2/2020</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12/2/2020</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12/2/2020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12/2/2020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12/2/2020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12/2/2020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Placeholder 1"/>
          <p:cNvSpPr>
            <a:spLocks noGrp="1"/>
          </p:cNvSpPr>
          <p:nvPr>
            <p:ph type="title"/>
          </p:nvPr>
        </p:nvSpPr>
        <p:spPr>
          <a:xfrm>
            <a:off x="457200" y="304800"/>
            <a:ext cx="8382000" cy="868362"/>
          </a:xfrm>
          <a:prstGeom prst="rect">
            <a:avLst/>
          </a:prstGeom>
        </p:spPr>
        <p:txBody>
          <a:bodyPr vert="horz" lIns="91440" tIns="45720" rIns="91440" bIns="45720" rtlCol="0" anchor="ctr">
            <a:normAutofit/>
          </a:bodyPr>
          <a:lstStyle/>
          <a:p>
            <a:r>
              <a:rPr lang="en-US"/>
              <a:t>Click to edit Master title</a:t>
            </a:r>
          </a:p>
        </p:txBody>
      </p:sp>
      <p:sp>
        <p:nvSpPr>
          <p:cNvPr id="3" name="Text Placeholder 2"/>
          <p:cNvSpPr>
            <a:spLocks noGrp="1"/>
          </p:cNvSpPr>
          <p:nvPr>
            <p:ph type="body" idx="1"/>
          </p:nvPr>
        </p:nvSpPr>
        <p:spPr>
          <a:xfrm>
            <a:off x="457200" y="1752600"/>
            <a:ext cx="8382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418" name="Picture 2" descr="P:\Sponsored Programs Public File\Growth\Graphics and photos\Kiwanis wordmark.bmp"/>
          <p:cNvPicPr>
            <a:picLocks noChangeAspect="1" noChangeArrowheads="1"/>
          </p:cNvPicPr>
          <p:nvPr userDrawn="1"/>
        </p:nvPicPr>
        <p:blipFill>
          <a:blip r:embed="rId14" cstate="print"/>
          <a:srcRect/>
          <a:stretch>
            <a:fillRect/>
          </a:stretch>
        </p:blipFill>
        <p:spPr bwMode="auto">
          <a:xfrm>
            <a:off x="7315200" y="6248400"/>
            <a:ext cx="1485900" cy="3714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spcBef>
          <a:spcPct val="0"/>
        </a:spcBef>
        <a:buNone/>
        <a:defRPr sz="39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SzPct val="85000"/>
        <a:buFont typeface="Wingdings 2" pitchFamily="18" charset="2"/>
        <a:buChar char=""/>
        <a:defRPr sz="32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457200" y="152400"/>
            <a:ext cx="8458200" cy="868362"/>
          </a:xfrm>
        </p:spPr>
        <p:txBody>
          <a:bodyPr>
            <a:noAutofit/>
          </a:bodyPr>
          <a:lstStyle/>
          <a:p>
            <a:pPr algn="ctr"/>
            <a:r>
              <a:rPr lang="en-US" sz="6600"/>
              <a:t>Kiwanis ROCKS!</a:t>
            </a:r>
          </a:p>
        </p:txBody>
      </p:sp>
      <p:sp>
        <p:nvSpPr>
          <p:cNvPr id="8" name="Rectangle 7"/>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54F5F3-1A07-45D5-BA85-0075385635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891" y="1453365"/>
            <a:ext cx="7024706" cy="5296893"/>
          </a:xfrm>
          <a:prstGeom prst="rect">
            <a:avLst/>
          </a:prstGeom>
        </p:spPr>
      </p:pic>
    </p:spTree>
    <p:custDataLst>
      <p:tags r:id="rId1"/>
    </p:custDataLst>
    <p:extLst>
      <p:ext uri="{BB962C8B-B14F-4D97-AF65-F5344CB8AC3E}">
        <p14:creationId xmlns:p14="http://schemas.microsoft.com/office/powerpoint/2010/main" val="232995846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457200" y="152400"/>
            <a:ext cx="8458200" cy="868362"/>
          </a:xfrm>
        </p:spPr>
        <p:txBody>
          <a:bodyPr>
            <a:noAutofit/>
          </a:bodyPr>
          <a:lstStyle/>
          <a:p>
            <a:pPr algn="ctr"/>
            <a:r>
              <a:rPr lang="en-US" sz="3600"/>
              <a:t>Kiwanis youth programs </a:t>
            </a:r>
            <a:br>
              <a:rPr lang="en-US" sz="3600"/>
            </a:br>
            <a:r>
              <a:rPr lang="en-US" sz="3600"/>
              <a:t>are unique </a:t>
            </a:r>
          </a:p>
        </p:txBody>
      </p:sp>
      <p:sp>
        <p:nvSpPr>
          <p:cNvPr id="7" name="Text Placeholder 4">
            <a:extLst>
              <a:ext uri="{FF2B5EF4-FFF2-40B4-BE49-F238E27FC236}">
                <a16:creationId xmlns:a16="http://schemas.microsoft.com/office/drawing/2014/main" id="{ED1521DE-3531-4A5F-90F1-3C46C4483416}"/>
              </a:ext>
            </a:extLst>
          </p:cNvPr>
          <p:cNvSpPr txBox="1">
            <a:spLocks/>
          </p:cNvSpPr>
          <p:nvPr/>
        </p:nvSpPr>
        <p:spPr>
          <a:xfrm>
            <a:off x="228600" y="1905000"/>
            <a:ext cx="8686800" cy="4495800"/>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ts val="600"/>
              </a:spcBef>
              <a:spcAft>
                <a:spcPts val="600"/>
              </a:spcAft>
              <a:buSzPct val="85000"/>
              <a:buFont typeface="Wingdings" pitchFamily="2" charset="2"/>
              <a:buChar char="§"/>
              <a:defRPr sz="2800" kern="1200">
                <a:solidFill>
                  <a:schemeClr val="tx1"/>
                </a:solidFill>
                <a:latin typeface="Palatino Linotype" pitchFamily="18" charset="0"/>
                <a:ea typeface="+mn-ea"/>
                <a:cs typeface="+mn-cs"/>
              </a:defRPr>
            </a:lvl1pPr>
            <a:lvl2pPr marL="742950" indent="-285750" algn="l" defTabSz="914400" rtl="0" eaLnBrk="1" latinLnBrk="0" hangingPunct="1">
              <a:spcBef>
                <a:spcPts val="600"/>
              </a:spcBef>
              <a:spcAft>
                <a:spcPts val="600"/>
              </a:spcAft>
              <a:buFont typeface="Arial" pitchFamily="34" charset="0"/>
              <a:buChar char="•"/>
              <a:defRPr sz="2400" kern="1200">
                <a:solidFill>
                  <a:schemeClr val="tx1"/>
                </a:solidFill>
                <a:latin typeface="Palatino Linotype" pitchFamily="18" charset="0"/>
                <a:ea typeface="+mn-ea"/>
                <a:cs typeface="+mn-cs"/>
              </a:defRPr>
            </a:lvl2pPr>
            <a:lvl3pPr marL="1143000" indent="-228600" algn="l" defTabSz="914400" rtl="0" eaLnBrk="1" latinLnBrk="0" hangingPunct="1">
              <a:spcBef>
                <a:spcPts val="600"/>
              </a:spcBef>
              <a:spcAft>
                <a:spcPts val="600"/>
              </a:spcAft>
              <a:buFont typeface="Wingdings" pitchFamily="2" charset="2"/>
              <a:buChar char="§"/>
              <a:defRPr sz="2000" kern="1200">
                <a:solidFill>
                  <a:schemeClr val="tx1"/>
                </a:solidFill>
                <a:latin typeface="Palatino Linotype" pitchFamily="18" charset="0"/>
                <a:ea typeface="+mn-ea"/>
                <a:cs typeface="+mn-cs"/>
              </a:defRPr>
            </a:lvl3pPr>
            <a:lvl4pPr marL="1600200" indent="-228600" algn="l" defTabSz="914400" rtl="0" eaLnBrk="1" latinLnBrk="0" hangingPunct="1">
              <a:spcBef>
                <a:spcPts val="600"/>
              </a:spcBef>
              <a:spcAft>
                <a:spcPts val="600"/>
              </a:spcAft>
              <a:buFont typeface="Arial" pitchFamily="34" charset="0"/>
              <a:buChar char="–"/>
              <a:defRPr sz="1800" kern="1200">
                <a:solidFill>
                  <a:schemeClr val="tx1"/>
                </a:solidFill>
                <a:latin typeface="Palatino Linotype" pitchFamily="18" charset="0"/>
                <a:ea typeface="+mn-ea"/>
                <a:cs typeface="+mn-cs"/>
              </a:defRPr>
            </a:lvl4pPr>
            <a:lvl5pPr marL="2057400" indent="-228600" algn="l" defTabSz="914400" rtl="0" eaLnBrk="1" latinLnBrk="0" hangingPunct="1">
              <a:spcBef>
                <a:spcPts val="600"/>
              </a:spcBef>
              <a:spcAft>
                <a:spcPts val="600"/>
              </a:spcAft>
              <a:buFont typeface="Arial" pitchFamily="34" charset="0"/>
              <a:buChar char="»"/>
              <a:defRPr sz="18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en-US" sz="4800">
                <a:latin typeface="+mn-lt"/>
              </a:rPr>
              <a:t>Programs for all ages. </a:t>
            </a:r>
          </a:p>
          <a:p>
            <a:pPr>
              <a:buFont typeface="Arial" panose="020B0604020202020204" pitchFamily="34" charset="0"/>
              <a:buChar char="•"/>
            </a:pPr>
            <a:endParaRPr lang="en-US" sz="2400">
              <a:latin typeface="+mn-lt"/>
            </a:endParaRPr>
          </a:p>
          <a:p>
            <a:pPr>
              <a:buFont typeface="Arial" panose="020B0604020202020204" pitchFamily="34" charset="0"/>
              <a:buChar char="•"/>
            </a:pPr>
            <a:r>
              <a:rPr lang="en-US" sz="4800">
                <a:latin typeface="+mn-lt"/>
              </a:rPr>
              <a:t>Designed to equip members with skills they can use throughout their lives.</a:t>
            </a:r>
          </a:p>
          <a:p>
            <a:pPr>
              <a:buFont typeface="Arial" panose="020B0604020202020204" pitchFamily="34" charset="0"/>
              <a:buChar char="•"/>
            </a:pPr>
            <a:endParaRPr lang="en-US" sz="2400">
              <a:latin typeface="+mn-lt"/>
            </a:endParaRPr>
          </a:p>
          <a:p>
            <a:pPr>
              <a:buFont typeface="Arial" panose="020B0604020202020204" pitchFamily="34" charset="0"/>
              <a:buChar char="•"/>
            </a:pPr>
            <a:r>
              <a:rPr lang="en-US" sz="4800">
                <a:latin typeface="+mn-lt"/>
              </a:rPr>
              <a:t>Our programs use proven social and emotional learning techniques.</a:t>
            </a:r>
          </a:p>
          <a:p>
            <a:pPr algn="ctr"/>
            <a:endParaRPr lang="en-US"/>
          </a:p>
        </p:txBody>
      </p:sp>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152400"/>
            <a:ext cx="8458200" cy="868362"/>
          </a:xfrm>
        </p:spPr>
        <p:txBody>
          <a:bodyPr>
            <a:noAutofit/>
          </a:bodyPr>
          <a:lstStyle/>
          <a:p>
            <a:pPr algn="ctr"/>
            <a:r>
              <a:rPr lang="en-US" sz="4800"/>
              <a:t>Service Club Experience</a:t>
            </a:r>
          </a:p>
        </p:txBody>
      </p:sp>
      <p:pic>
        <p:nvPicPr>
          <p:cNvPr id="11" name="Picture 10" descr="super-hero-kid.jpg"/>
          <p:cNvPicPr>
            <a:picLocks noChangeAspect="1"/>
          </p:cNvPicPr>
          <p:nvPr/>
        </p:nvPicPr>
        <p:blipFill>
          <a:blip r:embed="rId4" cstate="print"/>
          <a:stretch>
            <a:fillRect/>
          </a:stretch>
        </p:blipFill>
        <p:spPr>
          <a:xfrm>
            <a:off x="1450698" y="2061124"/>
            <a:ext cx="6415533" cy="4258056"/>
          </a:xfrm>
          <a:prstGeom prst="rect">
            <a:avLst/>
          </a:prstGeom>
        </p:spPr>
      </p:pic>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34235" y="175519"/>
            <a:ext cx="8610600" cy="868362"/>
          </a:xfrm>
        </p:spPr>
        <p:txBody>
          <a:bodyPr>
            <a:noAutofit/>
          </a:bodyPr>
          <a:lstStyle/>
          <a:p>
            <a:pPr algn="ctr"/>
            <a:r>
              <a:rPr lang="en-US" sz="5400"/>
              <a:t>K-Kids</a:t>
            </a:r>
          </a:p>
        </p:txBody>
      </p:sp>
      <p:pic>
        <p:nvPicPr>
          <p:cNvPr id="7" name="Picture 2">
            <a:extLst>
              <a:ext uri="{FF2B5EF4-FFF2-40B4-BE49-F238E27FC236}">
                <a16:creationId xmlns:a16="http://schemas.microsoft.com/office/drawing/2014/main" id="{F1F139CC-3113-4A45-B7B8-52F9BB7AA219}"/>
              </a:ext>
            </a:extLst>
          </p:cNvPr>
          <p:cNvPicPr>
            <a:picLocks noChangeAspect="1" noChangeArrowheads="1"/>
          </p:cNvPicPr>
          <p:nvPr/>
        </p:nvPicPr>
        <p:blipFill>
          <a:blip r:embed="rId4" cstate="print"/>
          <a:srcRect/>
          <a:stretch>
            <a:fillRect/>
          </a:stretch>
        </p:blipFill>
        <p:spPr bwMode="auto">
          <a:xfrm>
            <a:off x="0" y="1683059"/>
            <a:ext cx="4622051" cy="5251141"/>
          </a:xfrm>
          <a:prstGeom prst="rect">
            <a:avLst/>
          </a:prstGeom>
          <a:noFill/>
          <a:ln w="9525">
            <a:noFill/>
            <a:miter lim="800000"/>
            <a:headEnd/>
            <a:tailEnd/>
          </a:ln>
          <a:effectLst/>
        </p:spPr>
      </p:pic>
      <p:pic>
        <p:nvPicPr>
          <p:cNvPr id="8" name="Picture 4" descr="http://www.kiwanis.org/docs/default-source/marketing-and-pr/logos/kkids-logos/logo_kkids_blue-375_rgb.png?sfvrsn=4">
            <a:extLst>
              <a:ext uri="{FF2B5EF4-FFF2-40B4-BE49-F238E27FC236}">
                <a16:creationId xmlns:a16="http://schemas.microsoft.com/office/drawing/2014/main" id="{F327355E-FC88-4671-88B0-82AF3604995C}"/>
              </a:ext>
            </a:extLst>
          </p:cNvPr>
          <p:cNvPicPr>
            <a:picLocks noChangeAspect="1" noChangeArrowheads="1"/>
          </p:cNvPicPr>
          <p:nvPr/>
        </p:nvPicPr>
        <p:blipFill>
          <a:blip r:embed="rId5" cstate="print"/>
          <a:srcRect/>
          <a:stretch>
            <a:fillRect/>
          </a:stretch>
        </p:blipFill>
        <p:spPr bwMode="auto">
          <a:xfrm>
            <a:off x="5181600" y="1905000"/>
            <a:ext cx="2607049" cy="1226847"/>
          </a:xfrm>
          <a:prstGeom prst="rect">
            <a:avLst/>
          </a:prstGeom>
          <a:noFill/>
        </p:spPr>
      </p:pic>
      <p:sp>
        <p:nvSpPr>
          <p:cNvPr id="11" name="Rectangle 10">
            <a:extLst>
              <a:ext uri="{FF2B5EF4-FFF2-40B4-BE49-F238E27FC236}">
                <a16:creationId xmlns:a16="http://schemas.microsoft.com/office/drawing/2014/main" id="{45836A39-F0AB-41C9-9704-7D2D7FA0ACF1}"/>
              </a:ext>
            </a:extLst>
          </p:cNvPr>
          <p:cNvSpPr/>
          <p:nvPr/>
        </p:nvSpPr>
        <p:spPr>
          <a:xfrm>
            <a:off x="5181600" y="3263744"/>
            <a:ext cx="4007224" cy="1077218"/>
          </a:xfrm>
          <a:prstGeom prst="rect">
            <a:avLst/>
          </a:prstGeom>
        </p:spPr>
        <p:txBody>
          <a:bodyPr wrap="square">
            <a:spAutoFit/>
          </a:bodyPr>
          <a:lstStyle/>
          <a:p>
            <a:r>
              <a:rPr lang="en-US" sz="1600" b="1">
                <a:solidFill>
                  <a:srgbClr val="339933"/>
                </a:solidFill>
                <a:latin typeface="Myriad Pro"/>
              </a:rPr>
              <a:t>Elementary/Primary School </a:t>
            </a:r>
          </a:p>
          <a:p>
            <a:pPr>
              <a:spcBef>
                <a:spcPct val="50000"/>
              </a:spcBef>
            </a:pPr>
            <a:r>
              <a:rPr lang="en-US" sz="1600" b="1">
                <a:solidFill>
                  <a:srgbClr val="339933"/>
                </a:solidFill>
                <a:latin typeface="Myriad Pro"/>
              </a:rPr>
              <a:t>Ages 6 – 12</a:t>
            </a:r>
          </a:p>
          <a:p>
            <a:pPr>
              <a:spcBef>
                <a:spcPct val="50000"/>
              </a:spcBef>
            </a:pPr>
            <a:r>
              <a:rPr lang="en-US" sz="1600" b="1">
                <a:solidFill>
                  <a:srgbClr val="339933"/>
                </a:solidFill>
                <a:latin typeface="Myriad Pro"/>
              </a:rPr>
              <a:t>kkids.org</a:t>
            </a:r>
          </a:p>
        </p:txBody>
      </p:sp>
      <p:sp>
        <p:nvSpPr>
          <p:cNvPr id="15" name="Rectangle 14">
            <a:extLst>
              <a:ext uri="{FF2B5EF4-FFF2-40B4-BE49-F238E27FC236}">
                <a16:creationId xmlns:a16="http://schemas.microsoft.com/office/drawing/2014/main" id="{D2460879-8FF6-4491-B634-812334A0B7BD}"/>
              </a:ext>
            </a:extLst>
          </p:cNvPr>
          <p:cNvSpPr/>
          <p:nvPr/>
        </p:nvSpPr>
        <p:spPr>
          <a:xfrm>
            <a:off x="5082988" y="4734485"/>
            <a:ext cx="4007224" cy="1938992"/>
          </a:xfrm>
          <a:prstGeom prst="rect">
            <a:avLst/>
          </a:prstGeom>
        </p:spPr>
        <p:txBody>
          <a:bodyPr wrap="square">
            <a:spAutoFit/>
          </a:bodyPr>
          <a:lstStyle/>
          <a:p>
            <a:pPr marL="285750" indent="-285750">
              <a:buFont typeface="Arial" panose="020B0604020202020204" pitchFamily="34" charset="0"/>
              <a:buChar char="•"/>
            </a:pPr>
            <a:r>
              <a:rPr lang="en-US" sz="2000">
                <a:latin typeface="Myriad Pro"/>
              </a:rPr>
              <a:t>A student-led, community service club for elementary-age students. </a:t>
            </a:r>
          </a:p>
          <a:p>
            <a:endParaRPr lang="en-US" sz="2000">
              <a:latin typeface="Myriad Pro"/>
            </a:endParaRPr>
          </a:p>
          <a:p>
            <a:pPr marL="285750" indent="-285750">
              <a:buFont typeface="Arial" panose="020B0604020202020204" pitchFamily="34" charset="0"/>
              <a:buChar char="•"/>
            </a:pPr>
            <a:r>
              <a:rPr lang="en-US" sz="2000">
                <a:latin typeface="Myriad Pro"/>
              </a:rPr>
              <a:t>More than 32,000 members worldwide.</a:t>
            </a:r>
          </a:p>
        </p:txBody>
      </p:sp>
    </p:spTree>
    <p:custDataLst>
      <p:tags r:id="rId1"/>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2055980" y="142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a:t>Bring Up Grades</a:t>
            </a:r>
          </a:p>
        </p:txBody>
      </p:sp>
      <p:sp>
        <p:nvSpPr>
          <p:cNvPr id="11" name="Rectangle 10">
            <a:extLst>
              <a:ext uri="{FF2B5EF4-FFF2-40B4-BE49-F238E27FC236}">
                <a16:creationId xmlns:a16="http://schemas.microsoft.com/office/drawing/2014/main" id="{AE42ABCD-F64A-42EF-88E7-039A262FA5BB}"/>
              </a:ext>
            </a:extLst>
          </p:cNvPr>
          <p:cNvSpPr/>
          <p:nvPr/>
        </p:nvSpPr>
        <p:spPr>
          <a:xfrm>
            <a:off x="395756" y="5761038"/>
            <a:ext cx="2957044" cy="838831"/>
          </a:xfrm>
          <a:prstGeom prst="rect">
            <a:avLst/>
          </a:prstGeom>
        </p:spPr>
        <p:txBody>
          <a:bodyPr wrap="square">
            <a:spAutoFit/>
          </a:bodyPr>
          <a:lstStyle/>
          <a:p>
            <a:r>
              <a:rPr lang="en-US" sz="1600" b="1">
                <a:solidFill>
                  <a:srgbClr val="0079C1"/>
                </a:solidFill>
                <a:latin typeface="Myriad Pro"/>
              </a:rPr>
              <a:t>Primary/elementary school</a:t>
            </a:r>
          </a:p>
          <a:p>
            <a:r>
              <a:rPr lang="en-US" sz="1600" b="1">
                <a:solidFill>
                  <a:srgbClr val="0079C1"/>
                </a:solidFill>
                <a:latin typeface="Myriad Pro"/>
              </a:rPr>
              <a:t>Ages 6 - 12</a:t>
            </a:r>
          </a:p>
          <a:p>
            <a:r>
              <a:rPr lang="en-US" sz="1600" b="1">
                <a:solidFill>
                  <a:srgbClr val="0079C1"/>
                </a:solidFill>
                <a:latin typeface="Myriad Pro"/>
              </a:rPr>
              <a:t>bringupgrades.org</a:t>
            </a:r>
          </a:p>
        </p:txBody>
      </p:sp>
      <p:sp>
        <p:nvSpPr>
          <p:cNvPr id="12" name="Rectangle 11">
            <a:extLst>
              <a:ext uri="{FF2B5EF4-FFF2-40B4-BE49-F238E27FC236}">
                <a16:creationId xmlns:a16="http://schemas.microsoft.com/office/drawing/2014/main" id="{01A5244D-E5E2-421B-A957-FD4F88AB9BC2}"/>
              </a:ext>
            </a:extLst>
          </p:cNvPr>
          <p:cNvSpPr/>
          <p:nvPr/>
        </p:nvSpPr>
        <p:spPr>
          <a:xfrm>
            <a:off x="3352800" y="1981974"/>
            <a:ext cx="5556847" cy="4647426"/>
          </a:xfrm>
          <a:prstGeom prst="rect">
            <a:avLst/>
          </a:prstGeom>
          <a:solidFill>
            <a:schemeClr val="tx2">
              <a:lumMod val="20000"/>
              <a:lumOff val="80000"/>
            </a:schemeClr>
          </a:solidFill>
          <a:ln w="3175">
            <a:solidFill>
              <a:schemeClr val="tx1"/>
            </a:solidFill>
          </a:ln>
        </p:spPr>
        <p:txBody>
          <a:bodyPr wrap="square">
            <a:spAutoFit/>
          </a:bodyPr>
          <a:lstStyle/>
          <a:p>
            <a:endParaRPr lang="en-US" sz="1400" b="1">
              <a:latin typeface="Myriad Pro"/>
            </a:endParaRPr>
          </a:p>
          <a:p>
            <a:r>
              <a:rPr lang="en-US" sz="2400" b="1">
                <a:latin typeface="Myriad Pro"/>
              </a:rPr>
              <a:t>Empowering young students in their academic success:</a:t>
            </a:r>
          </a:p>
          <a:p>
            <a:endParaRPr lang="en-US" sz="2000" b="1">
              <a:latin typeface="Myriad Pro"/>
            </a:endParaRPr>
          </a:p>
          <a:p>
            <a:pPr>
              <a:buFont typeface="Arial" pitchFamily="34" charset="0"/>
              <a:buChar char="•"/>
            </a:pPr>
            <a:r>
              <a:rPr lang="en-US" sz="2000">
                <a:latin typeface="Myriad Pro"/>
              </a:rPr>
              <a:t>Recognizes students who raise their grades or maintain good grades from one grading period to the next. </a:t>
            </a:r>
          </a:p>
          <a:p>
            <a:pPr>
              <a:buFont typeface="Arial" pitchFamily="34" charset="0"/>
              <a:buChar char="•"/>
            </a:pPr>
            <a:endParaRPr lang="en-US" sz="2000">
              <a:latin typeface="Myriad Pro"/>
            </a:endParaRPr>
          </a:p>
          <a:p>
            <a:pPr>
              <a:buFont typeface="Arial" pitchFamily="34" charset="0"/>
              <a:buChar char="•"/>
            </a:pPr>
            <a:r>
              <a:rPr lang="en-US" sz="2000">
                <a:latin typeface="Myriad Pro"/>
              </a:rPr>
              <a:t>Students set their own goals and participate in peer mentoring, which involves everyone in their success. </a:t>
            </a:r>
          </a:p>
          <a:p>
            <a:pPr>
              <a:buFont typeface="Arial" pitchFamily="34" charset="0"/>
              <a:buChar char="•"/>
            </a:pPr>
            <a:endParaRPr lang="en-US" sz="2000">
              <a:latin typeface="Myriad Pro"/>
            </a:endParaRPr>
          </a:p>
          <a:p>
            <a:pPr>
              <a:buFont typeface="Arial" pitchFamily="34" charset="0"/>
              <a:buChar char="•"/>
            </a:pPr>
            <a:r>
              <a:rPr lang="en-US" sz="2000">
                <a:latin typeface="Myriad Pro"/>
              </a:rPr>
              <a:t>When they reach their goals, the entire class celebrates.  </a:t>
            </a:r>
          </a:p>
          <a:p>
            <a:pPr>
              <a:buFont typeface="Arial" pitchFamily="34" charset="0"/>
              <a:buChar char="•"/>
            </a:pPr>
            <a:endParaRPr lang="en-US" sz="1400">
              <a:latin typeface="Trebuchet MS" pitchFamily="34" charset="0"/>
            </a:endParaRPr>
          </a:p>
        </p:txBody>
      </p:sp>
      <p:pic>
        <p:nvPicPr>
          <p:cNvPr id="3" name="Picture 2">
            <a:extLst>
              <a:ext uri="{FF2B5EF4-FFF2-40B4-BE49-F238E27FC236}">
                <a16:creationId xmlns:a16="http://schemas.microsoft.com/office/drawing/2014/main" id="{58EE337C-8615-43D7-AD61-F27CCF3A1B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4133" y="1981974"/>
            <a:ext cx="2573867" cy="3506741"/>
          </a:xfrm>
          <a:prstGeom prst="rect">
            <a:avLst/>
          </a:prstGeom>
        </p:spPr>
      </p:pic>
    </p:spTree>
    <p:custDataLst>
      <p:tags r:id="rId1"/>
    </p:custDataLst>
    <p:extLst>
      <p:ext uri="{BB962C8B-B14F-4D97-AF65-F5344CB8AC3E}">
        <p14:creationId xmlns:p14="http://schemas.microsoft.com/office/powerpoint/2010/main" val="37243800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a:t>Ways to support BUG</a:t>
            </a:r>
          </a:p>
        </p:txBody>
      </p:sp>
      <p:pic>
        <p:nvPicPr>
          <p:cNvPr id="13" name="Picture 12" descr="A person standing in front of a building&#10;&#10;Description automatically generated">
            <a:extLst>
              <a:ext uri="{FF2B5EF4-FFF2-40B4-BE49-F238E27FC236}">
                <a16:creationId xmlns:a16="http://schemas.microsoft.com/office/drawing/2014/main" id="{5D6C8624-B13E-48B4-8D2C-FCB1EBC286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585" y="1870645"/>
            <a:ext cx="6006353" cy="3987322"/>
          </a:xfrm>
          <a:prstGeom prst="rect">
            <a:avLst/>
          </a:prstGeom>
        </p:spPr>
      </p:pic>
      <p:sp>
        <p:nvSpPr>
          <p:cNvPr id="2" name="TextBox 1">
            <a:extLst>
              <a:ext uri="{FF2B5EF4-FFF2-40B4-BE49-F238E27FC236}">
                <a16:creationId xmlns:a16="http://schemas.microsoft.com/office/drawing/2014/main" id="{5F0409B8-1B3F-46F8-93D3-7DC2DF67AD74}"/>
              </a:ext>
            </a:extLst>
          </p:cNvPr>
          <p:cNvSpPr txBox="1"/>
          <p:nvPr/>
        </p:nvSpPr>
        <p:spPr>
          <a:xfrm>
            <a:off x="-33867" y="6113940"/>
            <a:ext cx="9215967" cy="738664"/>
          </a:xfrm>
          <a:prstGeom prst="rect">
            <a:avLst/>
          </a:prstGeom>
          <a:solidFill>
            <a:srgbClr val="92D050"/>
          </a:solidFill>
        </p:spPr>
        <p:txBody>
          <a:bodyPr wrap="square" rtlCol="0">
            <a:spAutoFit/>
          </a:bodyPr>
          <a:lstStyle/>
          <a:p>
            <a:r>
              <a:rPr lang="en-US" sz="4200"/>
              <a:t>   </a:t>
            </a:r>
            <a:r>
              <a:rPr lang="en-US" sz="4200" b="1"/>
              <a:t>Explain the program to the classroom.</a:t>
            </a:r>
            <a:endParaRPr lang="en-US" sz="4000" b="1"/>
          </a:p>
        </p:txBody>
      </p:sp>
    </p:spTree>
    <p:custDataLst>
      <p:tags r:id="rId1"/>
    </p:custDataLst>
    <p:extLst>
      <p:ext uri="{BB962C8B-B14F-4D97-AF65-F5344CB8AC3E}">
        <p14:creationId xmlns:p14="http://schemas.microsoft.com/office/powerpoint/2010/main" val="36889916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a:t>Ways to support BUG</a:t>
            </a:r>
          </a:p>
        </p:txBody>
      </p:sp>
      <p:pic>
        <p:nvPicPr>
          <p:cNvPr id="4" name="Picture 3">
            <a:extLst>
              <a:ext uri="{FF2B5EF4-FFF2-40B4-BE49-F238E27FC236}">
                <a16:creationId xmlns:a16="http://schemas.microsoft.com/office/drawing/2014/main" id="{837E718B-4E0F-4E4E-80B0-0E5D9557CD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676400"/>
            <a:ext cx="9144000" cy="6154126"/>
          </a:xfrm>
          <a:prstGeom prst="rect">
            <a:avLst/>
          </a:prstGeom>
        </p:spPr>
      </p:pic>
      <p:sp>
        <p:nvSpPr>
          <p:cNvPr id="2" name="TextBox 1">
            <a:extLst>
              <a:ext uri="{FF2B5EF4-FFF2-40B4-BE49-F238E27FC236}">
                <a16:creationId xmlns:a16="http://schemas.microsoft.com/office/drawing/2014/main" id="{5F0409B8-1B3F-46F8-93D3-7DC2DF67AD74}"/>
              </a:ext>
            </a:extLst>
          </p:cNvPr>
          <p:cNvSpPr txBox="1"/>
          <p:nvPr/>
        </p:nvSpPr>
        <p:spPr>
          <a:xfrm>
            <a:off x="-33867" y="6113940"/>
            <a:ext cx="9215967" cy="738664"/>
          </a:xfrm>
          <a:prstGeom prst="rect">
            <a:avLst/>
          </a:prstGeom>
          <a:solidFill>
            <a:srgbClr val="92D050"/>
          </a:solidFill>
        </p:spPr>
        <p:txBody>
          <a:bodyPr wrap="square" rtlCol="0">
            <a:spAutoFit/>
          </a:bodyPr>
          <a:lstStyle/>
          <a:p>
            <a:r>
              <a:rPr lang="en-US" sz="4200"/>
              <a:t>           </a:t>
            </a:r>
            <a:r>
              <a:rPr lang="en-US" sz="4200" b="1"/>
              <a:t>Help kids create their goals.</a:t>
            </a:r>
            <a:endParaRPr lang="en-US" sz="4000" b="1"/>
          </a:p>
        </p:txBody>
      </p:sp>
    </p:spTree>
    <p:custDataLst>
      <p:tags r:id="rId1"/>
    </p:custDataLst>
    <p:extLst>
      <p:ext uri="{BB962C8B-B14F-4D97-AF65-F5344CB8AC3E}">
        <p14:creationId xmlns:p14="http://schemas.microsoft.com/office/powerpoint/2010/main" val="317773921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a:t>Ways to support BUG</a:t>
            </a:r>
          </a:p>
        </p:txBody>
      </p:sp>
      <p:pic>
        <p:nvPicPr>
          <p:cNvPr id="9" name="Picture 8" descr="A picture containing book, person, shelf, indoor&#10;&#10;Description automatically generated">
            <a:extLst>
              <a:ext uri="{FF2B5EF4-FFF2-40B4-BE49-F238E27FC236}">
                <a16:creationId xmlns:a16="http://schemas.microsoft.com/office/drawing/2014/main" id="{488469D7-3391-47DC-B522-B27906C5B1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9827" y="1941908"/>
            <a:ext cx="5870398" cy="3902145"/>
          </a:xfrm>
          <a:prstGeom prst="rect">
            <a:avLst/>
          </a:prstGeom>
        </p:spPr>
      </p:pic>
      <p:sp>
        <p:nvSpPr>
          <p:cNvPr id="2" name="TextBox 1">
            <a:extLst>
              <a:ext uri="{FF2B5EF4-FFF2-40B4-BE49-F238E27FC236}">
                <a16:creationId xmlns:a16="http://schemas.microsoft.com/office/drawing/2014/main" id="{5F0409B8-1B3F-46F8-93D3-7DC2DF67AD74}"/>
              </a:ext>
            </a:extLst>
          </p:cNvPr>
          <p:cNvSpPr txBox="1"/>
          <p:nvPr/>
        </p:nvSpPr>
        <p:spPr>
          <a:xfrm>
            <a:off x="-33867" y="6113940"/>
            <a:ext cx="9215967" cy="738664"/>
          </a:xfrm>
          <a:prstGeom prst="rect">
            <a:avLst/>
          </a:prstGeom>
          <a:solidFill>
            <a:srgbClr val="92D050"/>
          </a:solidFill>
        </p:spPr>
        <p:txBody>
          <a:bodyPr wrap="square" rtlCol="0">
            <a:spAutoFit/>
          </a:bodyPr>
          <a:lstStyle/>
          <a:p>
            <a:r>
              <a:rPr lang="en-US" sz="4200"/>
              <a:t>     </a:t>
            </a:r>
            <a:r>
              <a:rPr lang="en-US" sz="4200" b="1"/>
              <a:t>Meet with kids to review their goals.</a:t>
            </a:r>
            <a:endParaRPr lang="en-US" sz="4000" b="1"/>
          </a:p>
        </p:txBody>
      </p:sp>
    </p:spTree>
    <p:custDataLst>
      <p:tags r:id="rId1"/>
    </p:custDataLst>
    <p:extLst>
      <p:ext uri="{BB962C8B-B14F-4D97-AF65-F5344CB8AC3E}">
        <p14:creationId xmlns:p14="http://schemas.microsoft.com/office/powerpoint/2010/main" val="412561272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a:t>Ways to support BUG</a:t>
            </a:r>
          </a:p>
        </p:txBody>
      </p:sp>
      <p:pic>
        <p:nvPicPr>
          <p:cNvPr id="4" name="Picture 3">
            <a:extLst>
              <a:ext uri="{FF2B5EF4-FFF2-40B4-BE49-F238E27FC236}">
                <a16:creationId xmlns:a16="http://schemas.microsoft.com/office/drawing/2014/main" id="{3D7349A3-F14A-46E7-93C3-EA2E231533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1900" y="1665983"/>
            <a:ext cx="4291023" cy="4279818"/>
          </a:xfrm>
          <a:prstGeom prst="rect">
            <a:avLst/>
          </a:prstGeom>
        </p:spPr>
      </p:pic>
      <p:sp>
        <p:nvSpPr>
          <p:cNvPr id="2" name="TextBox 1">
            <a:extLst>
              <a:ext uri="{FF2B5EF4-FFF2-40B4-BE49-F238E27FC236}">
                <a16:creationId xmlns:a16="http://schemas.microsoft.com/office/drawing/2014/main" id="{5F0409B8-1B3F-46F8-93D3-7DC2DF67AD74}"/>
              </a:ext>
            </a:extLst>
          </p:cNvPr>
          <p:cNvSpPr txBox="1"/>
          <p:nvPr/>
        </p:nvSpPr>
        <p:spPr>
          <a:xfrm>
            <a:off x="16933" y="6119336"/>
            <a:ext cx="9177867" cy="738664"/>
          </a:xfrm>
          <a:prstGeom prst="rect">
            <a:avLst/>
          </a:prstGeom>
          <a:solidFill>
            <a:srgbClr val="92D050"/>
          </a:solidFill>
        </p:spPr>
        <p:txBody>
          <a:bodyPr wrap="square" rtlCol="0">
            <a:spAutoFit/>
          </a:bodyPr>
          <a:lstStyle/>
          <a:p>
            <a:r>
              <a:rPr lang="en-US" sz="4200"/>
              <a:t>         </a:t>
            </a:r>
            <a:r>
              <a:rPr lang="en-US" sz="4200" b="1"/>
              <a:t>Purchase supplies for the class.</a:t>
            </a:r>
            <a:endParaRPr lang="en-US" sz="4000" b="1"/>
          </a:p>
        </p:txBody>
      </p:sp>
    </p:spTree>
    <p:custDataLst>
      <p:tags r:id="rId1"/>
    </p:custDataLst>
    <p:extLst>
      <p:ext uri="{BB962C8B-B14F-4D97-AF65-F5344CB8AC3E}">
        <p14:creationId xmlns:p14="http://schemas.microsoft.com/office/powerpoint/2010/main" val="352366494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a:t>Ways to support BUG</a:t>
            </a:r>
          </a:p>
        </p:txBody>
      </p:sp>
      <p:sp>
        <p:nvSpPr>
          <p:cNvPr id="2" name="TextBox 1">
            <a:extLst>
              <a:ext uri="{FF2B5EF4-FFF2-40B4-BE49-F238E27FC236}">
                <a16:creationId xmlns:a16="http://schemas.microsoft.com/office/drawing/2014/main" id="{5F0409B8-1B3F-46F8-93D3-7DC2DF67AD74}"/>
              </a:ext>
            </a:extLst>
          </p:cNvPr>
          <p:cNvSpPr txBox="1"/>
          <p:nvPr/>
        </p:nvSpPr>
        <p:spPr>
          <a:xfrm>
            <a:off x="-33867" y="6113940"/>
            <a:ext cx="9215967" cy="738664"/>
          </a:xfrm>
          <a:prstGeom prst="rect">
            <a:avLst/>
          </a:prstGeom>
          <a:solidFill>
            <a:srgbClr val="92D050"/>
          </a:solidFill>
        </p:spPr>
        <p:txBody>
          <a:bodyPr wrap="square" lIns="91440" tIns="45720" rIns="91440" bIns="45720" rtlCol="0" anchor="t">
            <a:spAutoFit/>
          </a:bodyPr>
          <a:lstStyle/>
          <a:p>
            <a:r>
              <a:rPr lang="en-US" sz="4200" dirty="0"/>
              <a:t>      </a:t>
            </a:r>
            <a:r>
              <a:rPr lang="en-US" sz="4200" b="1" dirty="0"/>
              <a:t>Purchase food or other recognition. </a:t>
            </a:r>
            <a:endParaRPr lang="en-US" sz="4000" b="1" dirty="0"/>
          </a:p>
        </p:txBody>
      </p:sp>
      <p:pic>
        <p:nvPicPr>
          <p:cNvPr id="11" name="Picture 10" descr="A couple of people sitting at a table&#10;&#10;Description automatically generated">
            <a:extLst>
              <a:ext uri="{FF2B5EF4-FFF2-40B4-BE49-F238E27FC236}">
                <a16:creationId xmlns:a16="http://schemas.microsoft.com/office/drawing/2014/main" id="{20A44623-B7E4-42EA-8D20-2C73803687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70910" cy="6113940"/>
          </a:xfrm>
          <a:prstGeom prst="rect">
            <a:avLst/>
          </a:prstGeom>
        </p:spPr>
      </p:pic>
    </p:spTree>
    <p:custDataLst>
      <p:tags r:id="rId1"/>
    </p:custDataLst>
    <p:extLst>
      <p:ext uri="{BB962C8B-B14F-4D97-AF65-F5344CB8AC3E}">
        <p14:creationId xmlns:p14="http://schemas.microsoft.com/office/powerpoint/2010/main" val="358115055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57200" y="228600"/>
            <a:ext cx="8686800" cy="868362"/>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a:ln>
                  <a:noFill/>
                </a:ln>
                <a:solidFill>
                  <a:schemeClr val="bg1"/>
                </a:solidFill>
                <a:effectLst/>
                <a:uLnTx/>
                <a:uFillTx/>
                <a:latin typeface="Verdana" pitchFamily="34" charset="0"/>
                <a:ea typeface="+mj-ea"/>
                <a:cs typeface="+mj-cs"/>
              </a:rPr>
              <a:t> </a:t>
            </a:r>
            <a:r>
              <a:rPr kumimoji="0" lang="en-US" sz="5400" b="1" i="0" u="none" strike="noStrike" kern="1200" cap="none" spc="0" normalizeH="0" baseline="0" noProof="0">
                <a:ln>
                  <a:noFill/>
                </a:ln>
                <a:solidFill>
                  <a:schemeClr val="bg1"/>
                </a:solidFill>
                <a:effectLst/>
                <a:uLnTx/>
                <a:uFillTx/>
                <a:latin typeface="Verdana" pitchFamily="34" charset="0"/>
                <a:ea typeface="+mj-ea"/>
                <a:cs typeface="+mj-cs"/>
              </a:rPr>
              <a:t> </a:t>
            </a:r>
          </a:p>
        </p:txBody>
      </p:sp>
      <p:sp>
        <p:nvSpPr>
          <p:cNvPr id="5" name="Title 6">
            <a:extLst>
              <a:ext uri="{FF2B5EF4-FFF2-40B4-BE49-F238E27FC236}">
                <a16:creationId xmlns:a16="http://schemas.microsoft.com/office/drawing/2014/main" id="{CBA67D96-817D-49D7-80DE-D4D59876BF5F}"/>
              </a:ext>
            </a:extLst>
          </p:cNvPr>
          <p:cNvSpPr txBox="1">
            <a:spLocks/>
          </p:cNvSpPr>
          <p:nvPr/>
        </p:nvSpPr>
        <p:spPr>
          <a:xfrm>
            <a:off x="228600" y="152400"/>
            <a:ext cx="8763000" cy="86836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900" b="1" kern="1200">
                <a:solidFill>
                  <a:schemeClr val="bg1"/>
                </a:solidFill>
                <a:latin typeface="Verdana" pitchFamily="34" charset="0"/>
                <a:ea typeface="+mj-ea"/>
                <a:cs typeface="+mj-cs"/>
              </a:defRPr>
            </a:lvl1pPr>
          </a:lstStyle>
          <a:p>
            <a:pPr algn="ctr"/>
            <a:r>
              <a:rPr lang="en-US" sz="4800"/>
              <a:t>Ways to support BUG</a:t>
            </a:r>
          </a:p>
        </p:txBody>
      </p:sp>
      <p:sp>
        <p:nvSpPr>
          <p:cNvPr id="2" name="TextBox 1">
            <a:extLst>
              <a:ext uri="{FF2B5EF4-FFF2-40B4-BE49-F238E27FC236}">
                <a16:creationId xmlns:a16="http://schemas.microsoft.com/office/drawing/2014/main" id="{5F0409B8-1B3F-46F8-93D3-7DC2DF67AD74}"/>
              </a:ext>
            </a:extLst>
          </p:cNvPr>
          <p:cNvSpPr txBox="1"/>
          <p:nvPr/>
        </p:nvSpPr>
        <p:spPr>
          <a:xfrm>
            <a:off x="-33867" y="6119336"/>
            <a:ext cx="9215967" cy="738664"/>
          </a:xfrm>
          <a:prstGeom prst="rect">
            <a:avLst/>
          </a:prstGeom>
          <a:solidFill>
            <a:srgbClr val="92D050"/>
          </a:solidFill>
        </p:spPr>
        <p:txBody>
          <a:bodyPr wrap="square" rtlCol="0">
            <a:spAutoFit/>
          </a:bodyPr>
          <a:lstStyle/>
          <a:p>
            <a:r>
              <a:rPr lang="en-US" sz="4200"/>
              <a:t>        </a:t>
            </a:r>
            <a:r>
              <a:rPr lang="en-US" sz="4200" b="1"/>
              <a:t>Recognize youth with a ceremony. </a:t>
            </a:r>
            <a:endParaRPr lang="en-US" sz="4000" b="1"/>
          </a:p>
        </p:txBody>
      </p:sp>
      <p:pic>
        <p:nvPicPr>
          <p:cNvPr id="13" name="Picture 12">
            <a:extLst>
              <a:ext uri="{FF2B5EF4-FFF2-40B4-BE49-F238E27FC236}">
                <a16:creationId xmlns:a16="http://schemas.microsoft.com/office/drawing/2014/main" id="{4C07922E-C684-4D86-861B-0278E5EC05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3" y="1637591"/>
            <a:ext cx="9186334" cy="6124223"/>
          </a:xfrm>
          <a:prstGeom prst="rect">
            <a:avLst/>
          </a:prstGeom>
        </p:spPr>
      </p:pic>
    </p:spTree>
    <p:custDataLst>
      <p:tags r:id="rId1"/>
    </p:custDataLst>
    <p:extLst>
      <p:ext uri="{BB962C8B-B14F-4D97-AF65-F5344CB8AC3E}">
        <p14:creationId xmlns:p14="http://schemas.microsoft.com/office/powerpoint/2010/main" val="365097184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457200" y="1752600"/>
            <a:ext cx="8458200" cy="4572000"/>
          </a:xfrm>
        </p:spPr>
        <p:txBody>
          <a:bodyPr>
            <a:normAutofit/>
          </a:bodyPr>
          <a:lstStyle/>
          <a:p>
            <a:pPr marL="514350" lvl="1" indent="-514350">
              <a:lnSpc>
                <a:spcPct val="120000"/>
              </a:lnSpc>
              <a:spcBef>
                <a:spcPts val="0"/>
              </a:spcBef>
              <a:spcAft>
                <a:spcPts val="0"/>
              </a:spcAft>
              <a:buNone/>
            </a:pPr>
            <a:endParaRPr lang="en-US" sz="330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a:solidFill>
                <a:srgbClr val="0070C0"/>
              </a:solidFill>
              <a:latin typeface="Arial" pitchFamily="34" charset="0"/>
              <a:cs typeface="Arial" pitchFamily="34" charset="0"/>
            </a:endParaRPr>
          </a:p>
          <a:p>
            <a:pPr marL="0" lvl="1" indent="0">
              <a:lnSpc>
                <a:spcPct val="120000"/>
              </a:lnSpc>
              <a:spcBef>
                <a:spcPts val="0"/>
              </a:spcBef>
              <a:spcAft>
                <a:spcPts val="0"/>
              </a:spcAft>
              <a:buNone/>
            </a:pPr>
            <a:endParaRPr lang="en-US" sz="2800" i="1">
              <a:solidFill>
                <a:srgbClr val="0079C1"/>
              </a:solidFill>
              <a:latin typeface="Arial" pitchFamily="34" charset="0"/>
              <a:cs typeface="Arial" pitchFamily="34" charset="0"/>
            </a:endParaRPr>
          </a:p>
        </p:txBody>
      </p:sp>
      <p:pic>
        <p:nvPicPr>
          <p:cNvPr id="1028" name="Picture 4" descr="C:\Documents and Settings\soap168\Local Settings\Temporary Internet Files\Content.IE5\ZE2FNHAN\MP900439452[1].jpg"/>
          <p:cNvPicPr>
            <a:picLocks noChangeAspect="1" noChangeArrowheads="1"/>
          </p:cNvPicPr>
          <p:nvPr/>
        </p:nvPicPr>
        <p:blipFill>
          <a:blip r:embed="rId4" cstate="print"/>
          <a:srcRect/>
          <a:stretch>
            <a:fillRect/>
          </a:stretch>
        </p:blipFill>
        <p:spPr bwMode="auto">
          <a:xfrm>
            <a:off x="-1537934" y="2992005"/>
            <a:ext cx="5216681" cy="3865372"/>
          </a:xfrm>
          <a:prstGeom prst="rect">
            <a:avLst/>
          </a:prstGeom>
          <a:noFill/>
        </p:spPr>
      </p:pic>
      <p:sp>
        <p:nvSpPr>
          <p:cNvPr id="7" name="Oval Callout 6"/>
          <p:cNvSpPr/>
          <p:nvPr/>
        </p:nvSpPr>
        <p:spPr>
          <a:xfrm>
            <a:off x="3669736" y="1438111"/>
            <a:ext cx="5410200" cy="3340100"/>
          </a:xfrm>
          <a:prstGeom prst="wedgeEllipseCallout">
            <a:avLst>
              <a:gd name="adj1" fmla="val -67101"/>
              <a:gd name="adj2" fmla="val 33002"/>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8" name="TextBox 7"/>
          <p:cNvSpPr txBox="1"/>
          <p:nvPr/>
        </p:nvSpPr>
        <p:spPr>
          <a:xfrm>
            <a:off x="3636118" y="1756989"/>
            <a:ext cx="5334000" cy="2985433"/>
          </a:xfrm>
          <a:prstGeom prst="rect">
            <a:avLst/>
          </a:prstGeom>
          <a:noFill/>
        </p:spPr>
        <p:txBody>
          <a:bodyPr wrap="square" rtlCol="0">
            <a:spAutoFit/>
          </a:bodyPr>
          <a:lstStyle/>
          <a:p>
            <a:r>
              <a:rPr lang="en-US" sz="2800" b="1">
                <a:solidFill>
                  <a:schemeClr val="bg1"/>
                </a:solidFill>
              </a:rPr>
              <a:t> </a:t>
            </a:r>
          </a:p>
          <a:p>
            <a:pPr algn="ctr"/>
            <a:r>
              <a:rPr lang="en-US" sz="2800" b="1">
                <a:solidFill>
                  <a:schemeClr val="bg1"/>
                </a:solidFill>
              </a:rPr>
              <a:t>      </a:t>
            </a:r>
            <a:r>
              <a:rPr lang="en-US" sz="4400" b="1">
                <a:solidFill>
                  <a:schemeClr val="bg1"/>
                </a:solidFill>
              </a:rPr>
              <a:t>How do Kiwanis programs help youth</a:t>
            </a:r>
          </a:p>
          <a:p>
            <a:pPr algn="ctr"/>
            <a:r>
              <a:rPr lang="en-US" sz="4400" b="1">
                <a:solidFill>
                  <a:schemeClr val="bg1"/>
                </a:solidFill>
              </a:rPr>
              <a:t>thrive?</a:t>
            </a:r>
            <a:endParaRPr lang="en-US" sz="2800" b="1">
              <a:solidFill>
                <a:schemeClr val="bg1"/>
              </a:solidFill>
            </a:endParaRPr>
          </a:p>
          <a:p>
            <a:r>
              <a:rPr lang="en-US" sz="2800" b="1">
                <a:solidFill>
                  <a:schemeClr val="bg1"/>
                </a:solidFill>
              </a:rPr>
              <a:t> </a:t>
            </a:r>
          </a:p>
        </p:txBody>
      </p:sp>
      <p:sp>
        <p:nvSpPr>
          <p:cNvPr id="9" name="Rectangle 8"/>
          <p:cNvSpPr/>
          <p:nvPr/>
        </p:nvSpPr>
        <p:spPr>
          <a:xfrm>
            <a:off x="6705600" y="5715000"/>
            <a:ext cx="24384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7203801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457200" y="1752600"/>
            <a:ext cx="8458200" cy="4572000"/>
          </a:xfrm>
        </p:spPr>
        <p:txBody>
          <a:bodyPr>
            <a:normAutofit/>
          </a:bodyPr>
          <a:lstStyle/>
          <a:p>
            <a:pPr marL="514350" lvl="1" indent="-514350">
              <a:lnSpc>
                <a:spcPct val="120000"/>
              </a:lnSpc>
              <a:spcBef>
                <a:spcPts val="0"/>
              </a:spcBef>
              <a:spcAft>
                <a:spcPts val="0"/>
              </a:spcAft>
              <a:buNone/>
            </a:pPr>
            <a:endParaRPr lang="en-US" sz="330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a:solidFill>
                <a:srgbClr val="0070C0"/>
              </a:solidFill>
              <a:latin typeface="Arial" pitchFamily="34" charset="0"/>
              <a:cs typeface="Arial" pitchFamily="34" charset="0"/>
            </a:endParaRPr>
          </a:p>
          <a:p>
            <a:pPr marL="0" lvl="1" indent="0">
              <a:lnSpc>
                <a:spcPct val="120000"/>
              </a:lnSpc>
              <a:spcBef>
                <a:spcPts val="0"/>
              </a:spcBef>
              <a:spcAft>
                <a:spcPts val="0"/>
              </a:spcAft>
              <a:buNone/>
            </a:pPr>
            <a:endParaRPr lang="en-US" sz="2800" i="1">
              <a:solidFill>
                <a:srgbClr val="0079C1"/>
              </a:solidFill>
              <a:latin typeface="Arial" pitchFamily="34" charset="0"/>
              <a:cs typeface="Arial" pitchFamily="34" charset="0"/>
            </a:endParaRPr>
          </a:p>
        </p:txBody>
      </p:sp>
      <p:sp>
        <p:nvSpPr>
          <p:cNvPr id="9" name="Rectangle 8"/>
          <p:cNvSpPr/>
          <p:nvPr/>
        </p:nvSpPr>
        <p:spPr>
          <a:xfrm>
            <a:off x="6705600" y="5715000"/>
            <a:ext cx="24384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sitting at a table&#10;&#10;Description automatically generated">
            <a:extLst>
              <a:ext uri="{FF2B5EF4-FFF2-40B4-BE49-F238E27FC236}">
                <a16:creationId xmlns:a16="http://schemas.microsoft.com/office/drawing/2014/main" id="{7B059B38-5E7F-48D3-9D81-26776D5E9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 y="1664276"/>
            <a:ext cx="9372600" cy="6248400"/>
          </a:xfrm>
          <a:prstGeom prst="rect">
            <a:avLst/>
          </a:prstGeom>
        </p:spPr>
      </p:pic>
      <p:sp>
        <p:nvSpPr>
          <p:cNvPr id="11" name="Subtitle 2">
            <a:extLst>
              <a:ext uri="{FF2B5EF4-FFF2-40B4-BE49-F238E27FC236}">
                <a16:creationId xmlns:a16="http://schemas.microsoft.com/office/drawing/2014/main" id="{8AA0478C-4375-4309-9FDF-66BF92776C67}"/>
              </a:ext>
            </a:extLst>
          </p:cNvPr>
          <p:cNvSpPr txBox="1">
            <a:spLocks/>
          </p:cNvSpPr>
          <p:nvPr/>
        </p:nvSpPr>
        <p:spPr bwMode="auto">
          <a:xfrm>
            <a:off x="228600" y="152400"/>
            <a:ext cx="876300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4400" b="1" i="0" u="none" strike="noStrike" kern="0" cap="none" spc="0" normalizeH="0" baseline="0" noProof="0" dirty="0">
                <a:ln>
                  <a:noFill/>
                </a:ln>
                <a:solidFill>
                  <a:schemeClr val="bg1"/>
                </a:solidFill>
                <a:effectLst/>
                <a:uLnTx/>
                <a:uFillTx/>
                <a:latin typeface="Verdana"/>
                <a:ea typeface="Verdana"/>
                <a:cs typeface="Verdana"/>
              </a:rPr>
              <a:t>Skills youth develop</a:t>
            </a:r>
          </a:p>
        </p:txBody>
      </p:sp>
    </p:spTree>
    <p:custDataLst>
      <p:tags r:id="rId1"/>
    </p:custDataLst>
    <p:extLst>
      <p:ext uri="{BB962C8B-B14F-4D97-AF65-F5344CB8AC3E}">
        <p14:creationId xmlns:p14="http://schemas.microsoft.com/office/powerpoint/2010/main" val="194025904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Documents and Settings\soap168\Local Settings\Temporary Internet Files\Content.IE5\EA5AOMRP\MP900227795[1].jpg"/>
          <p:cNvPicPr>
            <a:picLocks noChangeAspect="1" noChangeArrowheads="1"/>
          </p:cNvPicPr>
          <p:nvPr/>
        </p:nvPicPr>
        <p:blipFill>
          <a:blip r:embed="rId4" cstate="print"/>
          <a:srcRect/>
          <a:stretch>
            <a:fillRect/>
          </a:stretch>
        </p:blipFill>
        <p:spPr bwMode="auto">
          <a:xfrm>
            <a:off x="-87884" y="1658679"/>
            <a:ext cx="3402584" cy="5181600"/>
          </a:xfrm>
          <a:prstGeom prst="rect">
            <a:avLst/>
          </a:prstGeom>
          <a:noFill/>
        </p:spPr>
      </p:pic>
      <p:sp>
        <p:nvSpPr>
          <p:cNvPr id="8" name="Subtitle 2"/>
          <p:cNvSpPr txBox="1">
            <a:spLocks/>
          </p:cNvSpPr>
          <p:nvPr/>
        </p:nvSpPr>
        <p:spPr bwMode="auto">
          <a:xfrm>
            <a:off x="228600" y="152400"/>
            <a:ext cx="876300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4400" b="1" kern="0">
                <a:solidFill>
                  <a:schemeClr val="bg1"/>
                </a:solidFill>
                <a:latin typeface="Verdana" pitchFamily="34" charset="0"/>
              </a:rPr>
              <a:t>Social Emotional Skills</a:t>
            </a:r>
            <a:endParaRPr kumimoji="0" lang="en-US" sz="4400" b="1" i="0" u="none" strike="noStrike" kern="0" cap="none" spc="0" normalizeH="0" baseline="0" noProof="0">
              <a:ln>
                <a:noFill/>
              </a:ln>
              <a:solidFill>
                <a:schemeClr val="bg1"/>
              </a:solidFill>
              <a:effectLst/>
              <a:uLnTx/>
              <a:uFillTx/>
              <a:latin typeface="Verdana" pitchFamily="34" charset="0"/>
              <a:ea typeface="+mn-ea"/>
              <a:cs typeface="+mn-cs"/>
            </a:endParaRPr>
          </a:p>
        </p:txBody>
      </p:sp>
      <p:sp>
        <p:nvSpPr>
          <p:cNvPr id="9" name="TextBox 8"/>
          <p:cNvSpPr txBox="1"/>
          <p:nvPr/>
        </p:nvSpPr>
        <p:spPr>
          <a:xfrm>
            <a:off x="3429000" y="2439769"/>
            <a:ext cx="4343400" cy="646331"/>
          </a:xfrm>
          <a:prstGeom prst="rect">
            <a:avLst/>
          </a:prstGeom>
          <a:noFill/>
        </p:spPr>
        <p:txBody>
          <a:bodyPr wrap="square" rtlCol="0">
            <a:spAutoFit/>
          </a:bodyPr>
          <a:lstStyle/>
          <a:p>
            <a:r>
              <a:rPr lang="en-US" sz="3600" b="1"/>
              <a:t>Self-awareness</a:t>
            </a:r>
            <a:endParaRPr lang="en-US" b="1"/>
          </a:p>
        </p:txBody>
      </p:sp>
      <p:sp>
        <p:nvSpPr>
          <p:cNvPr id="11" name="Rectangle 10"/>
          <p:cNvSpPr/>
          <p:nvPr/>
        </p:nvSpPr>
        <p:spPr>
          <a:xfrm>
            <a:off x="7315200" y="6248400"/>
            <a:ext cx="1828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429000" y="3069104"/>
            <a:ext cx="4038600" cy="646331"/>
          </a:xfrm>
          <a:prstGeom prst="rect">
            <a:avLst/>
          </a:prstGeom>
          <a:noFill/>
        </p:spPr>
        <p:txBody>
          <a:bodyPr wrap="square" rtlCol="0">
            <a:spAutoFit/>
          </a:bodyPr>
          <a:lstStyle/>
          <a:p>
            <a:r>
              <a:rPr lang="en-US" sz="3600" b="1"/>
              <a:t>Self-management</a:t>
            </a:r>
            <a:endParaRPr lang="en-US" b="1"/>
          </a:p>
        </p:txBody>
      </p:sp>
      <p:sp>
        <p:nvSpPr>
          <p:cNvPr id="12" name="TextBox 11"/>
          <p:cNvSpPr txBox="1"/>
          <p:nvPr/>
        </p:nvSpPr>
        <p:spPr>
          <a:xfrm>
            <a:off x="3429000" y="3697069"/>
            <a:ext cx="6994451" cy="646331"/>
          </a:xfrm>
          <a:prstGeom prst="rect">
            <a:avLst/>
          </a:prstGeom>
          <a:noFill/>
        </p:spPr>
        <p:txBody>
          <a:bodyPr wrap="square" rtlCol="0">
            <a:spAutoFit/>
          </a:bodyPr>
          <a:lstStyle/>
          <a:p>
            <a:r>
              <a:rPr lang="en-US" sz="3600" b="1"/>
              <a:t>Responsible decision-making</a:t>
            </a:r>
            <a:endParaRPr lang="en-US" b="1"/>
          </a:p>
        </p:txBody>
      </p:sp>
      <p:sp>
        <p:nvSpPr>
          <p:cNvPr id="13" name="TextBox 12"/>
          <p:cNvSpPr txBox="1"/>
          <p:nvPr/>
        </p:nvSpPr>
        <p:spPr>
          <a:xfrm>
            <a:off x="3429000" y="4342756"/>
            <a:ext cx="3962400" cy="646331"/>
          </a:xfrm>
          <a:prstGeom prst="rect">
            <a:avLst/>
          </a:prstGeom>
          <a:noFill/>
        </p:spPr>
        <p:txBody>
          <a:bodyPr wrap="square" rtlCol="0">
            <a:spAutoFit/>
          </a:bodyPr>
          <a:lstStyle/>
          <a:p>
            <a:r>
              <a:rPr lang="en-US" sz="3600" b="1"/>
              <a:t>Social awareness</a:t>
            </a:r>
            <a:endParaRPr lang="en-US" b="1"/>
          </a:p>
        </p:txBody>
      </p:sp>
      <p:sp>
        <p:nvSpPr>
          <p:cNvPr id="14" name="TextBox 13"/>
          <p:cNvSpPr txBox="1"/>
          <p:nvPr/>
        </p:nvSpPr>
        <p:spPr>
          <a:xfrm>
            <a:off x="3429000" y="4952356"/>
            <a:ext cx="4876800" cy="646331"/>
          </a:xfrm>
          <a:prstGeom prst="rect">
            <a:avLst/>
          </a:prstGeom>
          <a:noFill/>
        </p:spPr>
        <p:txBody>
          <a:bodyPr wrap="square" rtlCol="0">
            <a:spAutoFit/>
          </a:bodyPr>
          <a:lstStyle/>
          <a:p>
            <a:r>
              <a:rPr lang="en-US" sz="3600" b="1"/>
              <a:t>Relationship skills</a:t>
            </a:r>
            <a:endParaRPr lang="en-US" b="1"/>
          </a:p>
        </p:txBody>
      </p:sp>
    </p:spTree>
    <p:custDataLst>
      <p:tags r:id="rId1"/>
    </p:custData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p:cNvSpPr>
            <a:spLocks noChangeArrowheads="1"/>
          </p:cNvSpPr>
          <p:nvPr/>
        </p:nvSpPr>
        <p:spPr bwMode="auto">
          <a:xfrm>
            <a:off x="0" y="0"/>
            <a:ext cx="4953000" cy="68580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pic>
        <p:nvPicPr>
          <p:cNvPr id="6" name="Picture 2" descr="U:\SOAP\gbidgood\Growth\SLP NCB Process Presentation\ppt change a life.jpg"/>
          <p:cNvPicPr>
            <a:picLocks noChangeAspect="1" noChangeArrowheads="1"/>
          </p:cNvPicPr>
          <p:nvPr/>
        </p:nvPicPr>
        <p:blipFill>
          <a:blip r:embed="rId4" cstate="print"/>
          <a:srcRect r="12739"/>
          <a:stretch>
            <a:fillRect/>
          </a:stretch>
        </p:blipFill>
        <p:spPr bwMode="auto">
          <a:xfrm>
            <a:off x="4814350" y="-133590"/>
            <a:ext cx="5585079" cy="8153400"/>
          </a:xfrm>
          <a:prstGeom prst="rect">
            <a:avLst/>
          </a:prstGeom>
          <a:noFill/>
        </p:spPr>
      </p:pic>
      <p:sp>
        <p:nvSpPr>
          <p:cNvPr id="297988" name="Rectangle 4"/>
          <p:cNvSpPr>
            <a:spLocks noGrp="1" noChangeArrowheads="1"/>
          </p:cNvSpPr>
          <p:nvPr>
            <p:ph type="body" idx="1"/>
          </p:nvPr>
        </p:nvSpPr>
        <p:spPr>
          <a:xfrm>
            <a:off x="228600" y="304800"/>
            <a:ext cx="4495800" cy="5715000"/>
          </a:xfrm>
        </p:spPr>
        <p:txBody>
          <a:bodyPr vert="horz" lIns="91440" tIns="45720" rIns="91440" bIns="45720" rtlCol="0" anchor="t">
            <a:normAutofit lnSpcReduction="10000"/>
          </a:bodyPr>
          <a:lstStyle/>
          <a:p>
            <a:pPr marL="0" indent="0">
              <a:spcBef>
                <a:spcPct val="30000"/>
              </a:spcBef>
              <a:buNone/>
              <a:defRPr/>
            </a:pPr>
            <a:r>
              <a:rPr lang="en-US" sz="3600">
                <a:solidFill>
                  <a:schemeClr val="bg1"/>
                </a:solidFill>
                <a:latin typeface="Verdana"/>
                <a:ea typeface="Verdana"/>
              </a:rPr>
              <a:t>“Never doubt the power of a small group of people to change the world. Indeed, it’s the only thing that ever has. </a:t>
            </a:r>
            <a:endParaRPr lang="en-US" sz="3600">
              <a:solidFill>
                <a:schemeClr val="bg1"/>
              </a:solidFill>
              <a:latin typeface="Verdana" pitchFamily="34" charset="0"/>
            </a:endParaRPr>
          </a:p>
          <a:p>
            <a:pPr marL="0" indent="0" eaLnBrk="1" hangingPunct="1">
              <a:spcBef>
                <a:spcPct val="30000"/>
              </a:spcBef>
              <a:buFontTx/>
              <a:buNone/>
              <a:defRPr/>
            </a:pPr>
            <a:r>
              <a:rPr lang="en-US" sz="3600">
                <a:solidFill>
                  <a:schemeClr val="bg1"/>
                </a:solidFill>
                <a:latin typeface="Verdana"/>
                <a:ea typeface="Verdana"/>
              </a:rPr>
              <a:t>- Margaret Mead</a:t>
            </a:r>
          </a:p>
          <a:p>
            <a:pPr marL="0" indent="0" eaLnBrk="1" hangingPunct="1">
              <a:spcBef>
                <a:spcPct val="30000"/>
              </a:spcBef>
              <a:buFontTx/>
              <a:buNone/>
              <a:defRPr/>
            </a:pPr>
            <a:r>
              <a:rPr lang="en-US" sz="3000">
                <a:solidFill>
                  <a:schemeClr val="bg1"/>
                </a:solidFill>
                <a:latin typeface="Verdana" pitchFamily="34" charset="0"/>
              </a:rPr>
              <a:t> </a:t>
            </a:r>
            <a:endParaRPr lang="en-US" sz="3600" b="1">
              <a:latin typeface="Verdana" pitchFamily="34" charset="0"/>
            </a:endParaRPr>
          </a:p>
          <a:p>
            <a:pPr marL="0" indent="0" eaLnBrk="1" hangingPunct="1">
              <a:spcBef>
                <a:spcPct val="30000"/>
              </a:spcBef>
              <a:buFontTx/>
              <a:buNone/>
              <a:defRPr/>
            </a:pPr>
            <a:r>
              <a:rPr lang="en-US" sz="3600" b="1">
                <a:latin typeface="Verdana" pitchFamily="34" charset="0"/>
              </a:rPr>
              <a:t>     Thank you!</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C91F435EE52E42A581656C31D3AB57" ma:contentTypeVersion="8" ma:contentTypeDescription="Create a new document." ma:contentTypeScope="" ma:versionID="fc99c91187794457ea5f5f410c8caaf8">
  <xsd:schema xmlns:xsd="http://www.w3.org/2001/XMLSchema" xmlns:xs="http://www.w3.org/2001/XMLSchema" xmlns:p="http://schemas.microsoft.com/office/2006/metadata/properties" xmlns:ns2="dee55d75-d48f-4ab1-b46c-23eeb06c73dd" targetNamespace="http://schemas.microsoft.com/office/2006/metadata/properties" ma:root="true" ma:fieldsID="97b4f05a7e39f9e56cc59341aa460a77" ns2:_="">
    <xsd:import namespace="dee55d75-d48f-4ab1-b46c-23eeb06c73d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e55d75-d48f-4ab1-b46c-23eeb06c73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46CB4D-5EC1-4E98-8436-F454417641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e55d75-d48f-4ab1-b46c-23eeb06c73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0B264F-E6DA-4F62-BDB9-CCBC5BD68C4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D56FEC6-548A-4540-87C6-AA79AEFDD1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15</Slides>
  <Notes>15</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Kiwanis ROCKS!</vt:lpstr>
      <vt:lpstr>Kiwanis youth programs  are unique </vt:lpstr>
      <vt:lpstr>Service Club Experience</vt:lpstr>
      <vt:lpstr>K-Kids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Kiwanis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Gloria Bidgood</dc:creator>
  <cp:revision>44</cp:revision>
  <cp:lastPrinted>2018-12-04T20:25:09Z</cp:lastPrinted>
  <dcterms:created xsi:type="dcterms:W3CDTF">2009-08-06T15:03:18Z</dcterms:created>
  <dcterms:modified xsi:type="dcterms:W3CDTF">2020-12-02T17:39:11Z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3113B9BD-A1D0-4732-BAD9-5E7F85363680</vt:lpwstr>
  </property>
  <property fmtid="{D5CDD505-2E9C-101B-9397-08002B2CF9AE}" pid="3" name="ArticulatePath">
    <vt:lpwstr>Key Club ICON_2018_Happiness</vt:lpwstr>
  </property>
  <property fmtid="{D5CDD505-2E9C-101B-9397-08002B2CF9AE}" pid="4" name="ContentTypeId">
    <vt:lpwstr>0x010100EDC91F435EE52E42A581656C31D3AB57</vt:lpwstr>
  </property>
</Properties>
</file>